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2" r:id="rId4"/>
    <p:sldId id="273" r:id="rId5"/>
    <p:sldId id="274" r:id="rId6"/>
    <p:sldId id="275" r:id="rId7"/>
    <p:sldId id="257" r:id="rId8"/>
    <p:sldId id="270" r:id="rId9"/>
    <p:sldId id="271" r:id="rId10"/>
    <p:sldId id="259" r:id="rId11"/>
    <p:sldId id="267" r:id="rId12"/>
    <p:sldId id="265" r:id="rId13"/>
    <p:sldId id="260" r:id="rId14"/>
    <p:sldId id="261" r:id="rId15"/>
    <p:sldId id="263" r:id="rId16"/>
    <p:sldId id="264" r:id="rId17"/>
    <p:sldId id="262" r:id="rId18"/>
    <p:sldId id="266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793E3-6DF0-4DAA-B601-D38CE408D76B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F41B8-8DA7-46F0-ABB0-1D5A6591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F41B8-8DA7-46F0-ABB0-1D5A65918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2497-83E8-4938-B417-86336F40B2FA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702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B045-BE0B-4261-AD13-6936E31A5898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1628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0379-09AA-4BB2-B6F2-F327445A07AD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581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102E-19B2-4EA5-A526-0D966D269E30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18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6AA-129C-49DB-B70B-8144B1CDDC4E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178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CCD0-B03C-4516-AA71-823AD98765BD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7520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08DE-55C2-4FEE-BEEC-43B534BF1D51}" type="datetime1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7223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1CB3-051C-400D-8A36-03BD8E16796F}" type="datetime1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749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A6D4-1C8F-40B3-9FF9-0DDB5C8E988E}" type="datetime1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472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216D-3069-4E74-B1D2-405672FAF525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319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2AD4-A4E8-44DB-B6BA-4ED0B70E600E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3283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DDE4-0CA5-44CC-8362-E2C186C12B21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3540-06BA-45FB-BF25-314D2C9B5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71464" y="1880828"/>
            <a:ext cx="4460875" cy="1470025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Robotics</a:t>
            </a:r>
            <a:br>
              <a:rPr lang="en-US" dirty="0"/>
            </a:br>
            <a:r>
              <a:rPr lang="en-US" dirty="0"/>
              <a:t>Generating Torque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BA45A-4B62-420C-8CA2-7771EB9492F9}"/>
              </a:ext>
            </a:extLst>
          </p:cNvPr>
          <p:cNvSpPr txBox="1"/>
          <p:nvPr/>
        </p:nvSpPr>
        <p:spPr>
          <a:xfrm>
            <a:off x="1846282" y="4123528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F26B65-0475-41F5-B2CF-5BC53F2D8235}"/>
              </a:ext>
            </a:extLst>
          </p:cNvPr>
          <p:cNvGrpSpPr/>
          <p:nvPr/>
        </p:nvGrpSpPr>
        <p:grpSpPr>
          <a:xfrm>
            <a:off x="7253475" y="1304764"/>
            <a:ext cx="3667061" cy="4525030"/>
            <a:chOff x="7721527" y="1206486"/>
            <a:chExt cx="3667061" cy="452503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8293FB-48A0-46CE-A0BA-DB488CA15000}"/>
                </a:ext>
              </a:extLst>
            </p:cNvPr>
            <p:cNvSpPr/>
            <p:nvPr/>
          </p:nvSpPr>
          <p:spPr>
            <a:xfrm>
              <a:off x="9471083" y="1340768"/>
              <a:ext cx="432048" cy="349238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5D97AE3-4A81-4838-9B09-87A511D630E2}"/>
                </a:ext>
              </a:extLst>
            </p:cNvPr>
            <p:cNvSpPr/>
            <p:nvPr/>
          </p:nvSpPr>
          <p:spPr>
            <a:xfrm>
              <a:off x="9543091" y="4489666"/>
              <a:ext cx="252028" cy="2714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1F4380B-3BB5-40E5-AE2F-52B60952878F}"/>
                </a:ext>
              </a:extLst>
            </p:cNvPr>
            <p:cNvCxnSpPr/>
            <p:nvPr/>
          </p:nvCxnSpPr>
          <p:spPr>
            <a:xfrm flipH="1">
              <a:off x="8354959" y="1556792"/>
              <a:ext cx="1116124" cy="8280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F59FC52-75C2-4929-A4E8-00E82438D5DD}"/>
                </a:ext>
              </a:extLst>
            </p:cNvPr>
            <p:cNvSpPr txBox="1"/>
            <p:nvPr/>
          </p:nvSpPr>
          <p:spPr>
            <a:xfrm>
              <a:off x="8102931" y="256181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Force</a:t>
              </a:r>
            </a:p>
          </p:txBody>
        </p:sp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60C1D5C5-3F04-45AC-A6E4-FA442E54BCD6}"/>
                </a:ext>
              </a:extLst>
            </p:cNvPr>
            <p:cNvSpPr/>
            <p:nvPr/>
          </p:nvSpPr>
          <p:spPr>
            <a:xfrm>
              <a:off x="10011143" y="1556792"/>
              <a:ext cx="612068" cy="304379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6E428C1-B9CB-4FCD-AA58-64AD7E977586}"/>
                </a:ext>
              </a:extLst>
            </p:cNvPr>
            <p:cNvSpPr txBox="1"/>
            <p:nvPr/>
          </p:nvSpPr>
          <p:spPr>
            <a:xfrm rot="16200000">
              <a:off x="10339825" y="292029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Distance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2528FF-7FF5-4936-A28F-10D1FDDC1143}"/>
                </a:ext>
              </a:extLst>
            </p:cNvPr>
            <p:cNvSpPr txBox="1"/>
            <p:nvPr/>
          </p:nvSpPr>
          <p:spPr>
            <a:xfrm>
              <a:off x="9028122" y="5085185"/>
              <a:ext cx="1561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torque is about Point 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E9067F2-5880-4C6F-9234-D80488FDFA7B}"/>
                </a:ext>
              </a:extLst>
            </p:cNvPr>
            <p:cNvSpPr txBox="1"/>
            <p:nvPr/>
          </p:nvSpPr>
          <p:spPr>
            <a:xfrm>
              <a:off x="9435079" y="414908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34A9EC8-FB2F-4E8A-88BF-4E3B300C3828}"/>
                </a:ext>
              </a:extLst>
            </p:cNvPr>
            <p:cNvCxnSpPr/>
            <p:nvPr/>
          </p:nvCxnSpPr>
          <p:spPr>
            <a:xfrm flipH="1">
              <a:off x="8354959" y="1484784"/>
              <a:ext cx="111612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F3391A9-24FF-4E21-9AA1-366B14FDC7A1}"/>
                </a:ext>
              </a:extLst>
            </p:cNvPr>
            <p:cNvCxnSpPr/>
            <p:nvPr/>
          </p:nvCxnSpPr>
          <p:spPr>
            <a:xfrm flipV="1">
              <a:off x="8364251" y="1520788"/>
              <a:ext cx="0" cy="792088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A9C192-9421-43A9-BB6C-6E7B24AF1B73}"/>
                </a:ext>
              </a:extLst>
            </p:cNvPr>
            <p:cNvGrpSpPr/>
            <p:nvPr/>
          </p:nvGrpSpPr>
          <p:grpSpPr>
            <a:xfrm>
              <a:off x="7721527" y="1206486"/>
              <a:ext cx="3667061" cy="2330527"/>
              <a:chOff x="5189415" y="1123873"/>
              <a:chExt cx="3667061" cy="2330527"/>
            </a:xfrm>
          </p:grpSpPr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198220DC-28E6-4BD0-BB6D-DC506AC2CEC4}"/>
                  </a:ext>
                </a:extLst>
              </p:cNvPr>
              <p:cNvSpPr/>
              <p:nvPr/>
            </p:nvSpPr>
            <p:spPr>
              <a:xfrm>
                <a:off x="5189415" y="1416499"/>
                <a:ext cx="3360616" cy="2037901"/>
              </a:xfrm>
              <a:custGeom>
                <a:avLst/>
                <a:gdLst>
                  <a:gd name="connsiteX0" fmla="*/ 3360616 w 3360616"/>
                  <a:gd name="connsiteY0" fmla="*/ 584239 h 2037901"/>
                  <a:gd name="connsiteX1" fmla="*/ 3157416 w 3360616"/>
                  <a:gd name="connsiteY1" fmla="*/ 341963 h 2037901"/>
                  <a:gd name="connsiteX2" fmla="*/ 2868247 w 3360616"/>
                  <a:gd name="connsiteY2" fmla="*/ 146578 h 2037901"/>
                  <a:gd name="connsiteX3" fmla="*/ 2493108 w 3360616"/>
                  <a:gd name="connsiteY3" fmla="*/ 44978 h 2037901"/>
                  <a:gd name="connsiteX4" fmla="*/ 2149231 w 3360616"/>
                  <a:gd name="connsiteY4" fmla="*/ 5901 h 2037901"/>
                  <a:gd name="connsiteX5" fmla="*/ 1750647 w 3360616"/>
                  <a:gd name="connsiteY5" fmla="*/ 5901 h 2037901"/>
                  <a:gd name="connsiteX6" fmla="*/ 1367693 w 3360616"/>
                  <a:gd name="connsiteY6" fmla="*/ 60609 h 2037901"/>
                  <a:gd name="connsiteX7" fmla="*/ 1078523 w 3360616"/>
                  <a:gd name="connsiteY7" fmla="*/ 170024 h 2037901"/>
                  <a:gd name="connsiteX8" fmla="*/ 765908 w 3360616"/>
                  <a:gd name="connsiteY8" fmla="*/ 349778 h 2037901"/>
                  <a:gd name="connsiteX9" fmla="*/ 484554 w 3360616"/>
                  <a:gd name="connsiteY9" fmla="*/ 615501 h 2037901"/>
                  <a:gd name="connsiteX10" fmla="*/ 211016 w 3360616"/>
                  <a:gd name="connsiteY10" fmla="*/ 1006270 h 2037901"/>
                  <a:gd name="connsiteX11" fmla="*/ 46893 w 3360616"/>
                  <a:gd name="connsiteY11" fmla="*/ 1522086 h 2037901"/>
                  <a:gd name="connsiteX12" fmla="*/ 0 w 3360616"/>
                  <a:gd name="connsiteY12" fmla="*/ 2037901 h 2037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60616" h="2037901">
                    <a:moveTo>
                      <a:pt x="3360616" y="584239"/>
                    </a:moveTo>
                    <a:cubicBezTo>
                      <a:pt x="3300047" y="499573"/>
                      <a:pt x="3239478" y="414907"/>
                      <a:pt x="3157416" y="341963"/>
                    </a:cubicBezTo>
                    <a:cubicBezTo>
                      <a:pt x="3075354" y="269019"/>
                      <a:pt x="2978965" y="196075"/>
                      <a:pt x="2868247" y="146578"/>
                    </a:cubicBezTo>
                    <a:cubicBezTo>
                      <a:pt x="2757529" y="97081"/>
                      <a:pt x="2612944" y="68424"/>
                      <a:pt x="2493108" y="44978"/>
                    </a:cubicBezTo>
                    <a:cubicBezTo>
                      <a:pt x="2373272" y="21532"/>
                      <a:pt x="2272974" y="12414"/>
                      <a:pt x="2149231" y="5901"/>
                    </a:cubicBezTo>
                    <a:cubicBezTo>
                      <a:pt x="2025488" y="-612"/>
                      <a:pt x="1880903" y="-3217"/>
                      <a:pt x="1750647" y="5901"/>
                    </a:cubicBezTo>
                    <a:cubicBezTo>
                      <a:pt x="1620391" y="15019"/>
                      <a:pt x="1479714" y="33255"/>
                      <a:pt x="1367693" y="60609"/>
                    </a:cubicBezTo>
                    <a:cubicBezTo>
                      <a:pt x="1255672" y="87963"/>
                      <a:pt x="1178820" y="121829"/>
                      <a:pt x="1078523" y="170024"/>
                    </a:cubicBezTo>
                    <a:cubicBezTo>
                      <a:pt x="978226" y="218219"/>
                      <a:pt x="864903" y="275532"/>
                      <a:pt x="765908" y="349778"/>
                    </a:cubicBezTo>
                    <a:cubicBezTo>
                      <a:pt x="666913" y="424024"/>
                      <a:pt x="577036" y="506086"/>
                      <a:pt x="484554" y="615501"/>
                    </a:cubicBezTo>
                    <a:cubicBezTo>
                      <a:pt x="392072" y="724916"/>
                      <a:pt x="283959" y="855173"/>
                      <a:pt x="211016" y="1006270"/>
                    </a:cubicBezTo>
                    <a:cubicBezTo>
                      <a:pt x="138072" y="1157368"/>
                      <a:pt x="82062" y="1350148"/>
                      <a:pt x="46893" y="1522086"/>
                    </a:cubicBezTo>
                    <a:cubicBezTo>
                      <a:pt x="11724" y="1694024"/>
                      <a:pt x="5862" y="1865962"/>
                      <a:pt x="0" y="2037901"/>
                    </a:cubicBezTo>
                  </a:path>
                </a:pathLst>
              </a:custGeom>
              <a:noFill/>
              <a:ln w="57150">
                <a:prstDash val="sysDash"/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042031F-887A-4588-9315-5653DAD0AD5B}"/>
                  </a:ext>
                </a:extLst>
              </p:cNvPr>
              <p:cNvSpPr txBox="1"/>
              <p:nvPr/>
            </p:nvSpPr>
            <p:spPr>
              <a:xfrm>
                <a:off x="7668344" y="1123873"/>
                <a:ext cx="1188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Rotation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87A4B0-FA96-46C0-AB32-0A324196D4F5}"/>
                </a:ext>
              </a:extLst>
            </p:cNvPr>
            <p:cNvGrpSpPr/>
            <p:nvPr/>
          </p:nvGrpSpPr>
          <p:grpSpPr>
            <a:xfrm>
              <a:off x="9048327" y="1922587"/>
              <a:ext cx="595784" cy="465203"/>
              <a:chOff x="6516216" y="1922586"/>
              <a:chExt cx="595784" cy="46520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0F87D9-DF45-48A8-9B97-CEA1F4576D3B}"/>
                  </a:ext>
                </a:extLst>
              </p:cNvPr>
              <p:cNvSpPr txBox="1"/>
              <p:nvPr/>
            </p:nvSpPr>
            <p:spPr>
              <a:xfrm>
                <a:off x="6517425" y="201845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45</a:t>
                </a:r>
              </a:p>
            </p:txBody>
          </p:sp>
          <p:sp>
            <p:nvSpPr>
              <p:cNvPr id="22" name="Freeform 28">
                <a:extLst>
                  <a:ext uri="{FF2B5EF4-FFF2-40B4-BE49-F238E27FC236}">
                    <a16:creationId xmlns:a16="http://schemas.microsoft.com/office/drawing/2014/main" id="{C65F7E25-AF5D-4BEB-904A-15F4ED68FFE9}"/>
                  </a:ext>
                </a:extLst>
              </p:cNvPr>
              <p:cNvSpPr/>
              <p:nvPr/>
            </p:nvSpPr>
            <p:spPr>
              <a:xfrm>
                <a:off x="6846277" y="2297723"/>
                <a:ext cx="265723" cy="80281"/>
              </a:xfrm>
              <a:custGeom>
                <a:avLst/>
                <a:gdLst>
                  <a:gd name="connsiteX0" fmla="*/ 0 w 265723"/>
                  <a:gd name="connsiteY0" fmla="*/ 0 h 80281"/>
                  <a:gd name="connsiteX1" fmla="*/ 109415 w 265723"/>
                  <a:gd name="connsiteY1" fmla="*/ 70339 h 80281"/>
                  <a:gd name="connsiteX2" fmla="*/ 265723 w 265723"/>
                  <a:gd name="connsiteY2" fmla="*/ 78154 h 80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23" h="80281">
                    <a:moveTo>
                      <a:pt x="0" y="0"/>
                    </a:moveTo>
                    <a:cubicBezTo>
                      <a:pt x="32564" y="28656"/>
                      <a:pt x="65128" y="57313"/>
                      <a:pt x="109415" y="70339"/>
                    </a:cubicBezTo>
                    <a:cubicBezTo>
                      <a:pt x="153702" y="83365"/>
                      <a:pt x="209712" y="80759"/>
                      <a:pt x="265723" y="78154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9">
                <a:extLst>
                  <a:ext uri="{FF2B5EF4-FFF2-40B4-BE49-F238E27FC236}">
                    <a16:creationId xmlns:a16="http://schemas.microsoft.com/office/drawing/2014/main" id="{4A96A713-1AB7-4B1B-ABB4-1999F0080FF9}"/>
                  </a:ext>
                </a:extLst>
              </p:cNvPr>
              <p:cNvSpPr/>
              <p:nvPr/>
            </p:nvSpPr>
            <p:spPr>
              <a:xfrm>
                <a:off x="6516216" y="1922586"/>
                <a:ext cx="93784" cy="203200"/>
              </a:xfrm>
              <a:custGeom>
                <a:avLst/>
                <a:gdLst>
                  <a:gd name="connsiteX0" fmla="*/ 109415 w 109415"/>
                  <a:gd name="connsiteY0" fmla="*/ 164123 h 164123"/>
                  <a:gd name="connsiteX1" fmla="*/ 31261 w 109415"/>
                  <a:gd name="connsiteY1" fmla="*/ 85969 h 164123"/>
                  <a:gd name="connsiteX2" fmla="*/ 0 w 109415"/>
                  <a:gd name="connsiteY2" fmla="*/ 0 h 164123"/>
                  <a:gd name="connsiteX0" fmla="*/ 93784 w 93784"/>
                  <a:gd name="connsiteY0" fmla="*/ 203200 h 203200"/>
                  <a:gd name="connsiteX1" fmla="*/ 31261 w 93784"/>
                  <a:gd name="connsiteY1" fmla="*/ 85969 h 203200"/>
                  <a:gd name="connsiteX2" fmla="*/ 0 w 93784"/>
                  <a:gd name="connsiteY2" fmla="*/ 0 h 203200"/>
                  <a:gd name="connsiteX0" fmla="*/ 93784 w 93784"/>
                  <a:gd name="connsiteY0" fmla="*/ 203200 h 203200"/>
                  <a:gd name="connsiteX1" fmla="*/ 7815 w 93784"/>
                  <a:gd name="connsiteY1" fmla="*/ 101600 h 203200"/>
                  <a:gd name="connsiteX2" fmla="*/ 0 w 93784"/>
                  <a:gd name="connsiteY2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3784" h="203200">
                    <a:moveTo>
                      <a:pt x="93784" y="203200"/>
                    </a:moveTo>
                    <a:cubicBezTo>
                      <a:pt x="63825" y="177800"/>
                      <a:pt x="23446" y="135467"/>
                      <a:pt x="7815" y="101600"/>
                    </a:cubicBezTo>
                    <a:cubicBezTo>
                      <a:pt x="-7816" y="67733"/>
                      <a:pt x="6512" y="29307"/>
                      <a:pt x="0" y="0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2555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2840" y="5235536"/>
            <a:ext cx="571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GIVEN:     Motor Torque  =  10  in-</a:t>
            </a:r>
            <a:r>
              <a:rPr lang="en-US" sz="2400" dirty="0" err="1"/>
              <a:t>lb</a:t>
            </a:r>
            <a:endParaRPr lang="en-US" sz="24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8946979-7BC3-49F1-A6CC-C661D6F5290E}"/>
              </a:ext>
            </a:extLst>
          </p:cNvPr>
          <p:cNvGrpSpPr/>
          <p:nvPr/>
        </p:nvGrpSpPr>
        <p:grpSpPr>
          <a:xfrm>
            <a:off x="2315580" y="2020281"/>
            <a:ext cx="6635824" cy="2817438"/>
            <a:chOff x="2279576" y="1792662"/>
            <a:chExt cx="6635824" cy="2817438"/>
          </a:xfrm>
        </p:grpSpPr>
        <p:grpSp>
          <p:nvGrpSpPr>
            <p:cNvPr id="12" name="Group 11"/>
            <p:cNvGrpSpPr/>
            <p:nvPr/>
          </p:nvGrpSpPr>
          <p:grpSpPr>
            <a:xfrm>
              <a:off x="4038600" y="1866900"/>
              <a:ext cx="4876800" cy="2743200"/>
              <a:chOff x="2514600" y="1866900"/>
              <a:chExt cx="4876800" cy="2743200"/>
            </a:xfrm>
            <a:solidFill>
              <a:srgbClr val="000000">
                <a:alpha val="14118"/>
              </a:srgbClr>
            </a:solidFill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2951820" y="1890936"/>
                <a:ext cx="2953680" cy="745976"/>
              </a:xfrm>
              <a:prstGeom prst="line">
                <a:avLst/>
              </a:prstGeom>
              <a:grpFill/>
              <a:ln w="76200">
                <a:solidFill>
                  <a:srgbClr val="000000">
                    <a:alpha val="27059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51820" y="3861048"/>
                <a:ext cx="2880320" cy="723900"/>
              </a:xfrm>
              <a:prstGeom prst="line">
                <a:avLst/>
              </a:prstGeom>
              <a:grpFill/>
              <a:ln w="76200">
                <a:solidFill>
                  <a:srgbClr val="000000">
                    <a:alpha val="27059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2514600" y="2590800"/>
                <a:ext cx="1295400" cy="1295400"/>
              </a:xfrm>
              <a:prstGeom prst="ellipse">
                <a:avLst/>
              </a:prstGeom>
              <a:grpFill/>
              <a:ln w="76200">
                <a:solidFill>
                  <a:srgbClr val="000000">
                    <a:alpha val="27059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4648200" y="1866900"/>
                <a:ext cx="2743200" cy="2743200"/>
              </a:xfrm>
              <a:prstGeom prst="ellipse">
                <a:avLst/>
              </a:prstGeom>
              <a:solidFill>
                <a:srgbClr val="000000">
                  <a:alpha val="16863"/>
                </a:srgbClr>
              </a:solidFill>
              <a:ln w="76200">
                <a:solidFill>
                  <a:srgbClr val="000000">
                    <a:alpha val="27059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048000" y="3124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>
                    <a:alpha val="27059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905500" y="3124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>
                    <a:alpha val="27059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206162" y="2788450"/>
              <a:ext cx="960276" cy="900100"/>
              <a:chOff x="2087724" y="4401108"/>
              <a:chExt cx="960276" cy="9001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087724" y="4401108"/>
                <a:ext cx="960276" cy="9001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3856" y="4797152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>
              <a:off x="3863752" y="2384884"/>
              <a:ext cx="612068" cy="715888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79576" y="1792662"/>
              <a:ext cx="2629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Electric Motor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468" y="260448"/>
            <a:ext cx="1066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Chains and sprockets can be used to change Torque</a:t>
            </a:r>
          </a:p>
        </p:txBody>
      </p:sp>
    </p:spTree>
    <p:extLst>
      <p:ext uri="{BB962C8B-B14F-4D97-AF65-F5344CB8AC3E}">
        <p14:creationId xmlns:p14="http://schemas.microsoft.com/office/powerpoint/2010/main" val="231485357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11456" y="5632451"/>
            <a:ext cx="375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Motor Torque  =  10  in-</a:t>
            </a:r>
            <a:r>
              <a:rPr lang="en-US" sz="2400" dirty="0" err="1"/>
              <a:t>lb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6088" y="4832344"/>
            <a:ext cx="661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  =  Motor Torque / Sprocket Radius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316" y="5301208"/>
            <a:ext cx="453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  =  10 in-</a:t>
            </a:r>
            <a:r>
              <a:rPr lang="en-US" sz="2400" dirty="0" err="1"/>
              <a:t>lb</a:t>
            </a:r>
            <a:r>
              <a:rPr lang="en-US" sz="2400" dirty="0"/>
              <a:t> / 5 in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11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26021" y="404664"/>
            <a:ext cx="3779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Torque = Force  x  Distance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380" y="5780265"/>
            <a:ext cx="349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Force  =  2 </a:t>
            </a:r>
            <a:r>
              <a:rPr lang="en-US" sz="2400" b="1" dirty="0" err="1"/>
              <a:t>lb</a:t>
            </a:r>
            <a:endParaRPr lang="en-US" sz="24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1A9B58F-E5D5-4D13-B9F7-04A7A0829287}"/>
              </a:ext>
            </a:extLst>
          </p:cNvPr>
          <p:cNvGrpSpPr/>
          <p:nvPr/>
        </p:nvGrpSpPr>
        <p:grpSpPr>
          <a:xfrm>
            <a:off x="5072961" y="2575961"/>
            <a:ext cx="6277424" cy="2743200"/>
            <a:chOff x="2637976" y="1866900"/>
            <a:chExt cx="6277424" cy="27432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475820" y="1890936"/>
              <a:ext cx="2953680" cy="745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75820" y="3861048"/>
              <a:ext cx="2880320" cy="7239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4038600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172200" y="1866900"/>
              <a:ext cx="2743200" cy="27432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72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endCxn id="2" idx="1"/>
            </p:cNvCxnSpPr>
            <p:nvPr/>
          </p:nvCxnSpPr>
          <p:spPr>
            <a:xfrm flipH="1" flipV="1">
              <a:off x="4228308" y="2780508"/>
              <a:ext cx="457993" cy="45799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4295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3719737" y="2720958"/>
              <a:ext cx="508571" cy="501182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637976" y="2112772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Radius</a:t>
              </a:r>
              <a:r>
                <a:rPr lang="en-US" sz="2400" dirty="0"/>
                <a:t>  =  5 in.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07668" y="2900737"/>
              <a:ext cx="6824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 </a:t>
              </a:r>
              <a:r>
                <a:rPr lang="en-US" sz="2400" dirty="0" err="1"/>
                <a:t>lb</a:t>
              </a:r>
              <a:endParaRPr lang="en-US" sz="24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20AC65A-C90A-4D0E-B499-FB14311589D4}"/>
              </a:ext>
            </a:extLst>
          </p:cNvPr>
          <p:cNvSpPr txBox="1"/>
          <p:nvPr/>
        </p:nvSpPr>
        <p:spPr>
          <a:xfrm>
            <a:off x="5267908" y="404664"/>
            <a:ext cx="59105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a pulley, sprocket, or gear the “distance” is the radius of the pulley, sprocket, or gear.  As such, the torque equation becomes the following:   </a:t>
            </a:r>
            <a:r>
              <a:rPr lang="en-US" sz="2400" b="1" dirty="0">
                <a:solidFill>
                  <a:srgbClr val="FF0000"/>
                </a:solidFill>
              </a:rPr>
              <a:t>Torque = Force  x  Radius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053B59-31C1-45CF-BC74-B5AF804933D8}"/>
              </a:ext>
            </a:extLst>
          </p:cNvPr>
          <p:cNvSpPr txBox="1"/>
          <p:nvPr/>
        </p:nvSpPr>
        <p:spPr>
          <a:xfrm>
            <a:off x="506088" y="2670288"/>
            <a:ext cx="3779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torque being generated by the motor converts to a force at the edge of the sprocket.  The resulting force is calculated as follows:</a:t>
            </a:r>
          </a:p>
        </p:txBody>
      </p:sp>
    </p:spTree>
    <p:extLst>
      <p:ext uri="{BB962C8B-B14F-4D97-AF65-F5344CB8AC3E}">
        <p14:creationId xmlns:p14="http://schemas.microsoft.com/office/powerpoint/2010/main" val="672915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1525B6F-46B6-47D0-885D-853CF292790E}"/>
              </a:ext>
            </a:extLst>
          </p:cNvPr>
          <p:cNvGrpSpPr/>
          <p:nvPr/>
        </p:nvGrpSpPr>
        <p:grpSpPr>
          <a:xfrm>
            <a:off x="4038600" y="1592796"/>
            <a:ext cx="4876800" cy="3017303"/>
            <a:chOff x="4038600" y="1592797"/>
            <a:chExt cx="4876800" cy="3017303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475820" y="1890936"/>
              <a:ext cx="2953680" cy="745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75820" y="3861048"/>
              <a:ext cx="2880320" cy="7239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4038600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172200" y="1866900"/>
              <a:ext cx="2743200" cy="27432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72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4295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118348" y="2132856"/>
              <a:ext cx="761628" cy="192968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159728" y="1592797"/>
              <a:ext cx="218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Force  =  2 </a:t>
              </a:r>
              <a:r>
                <a:rPr lang="en-US" sz="2400" dirty="0" err="1"/>
                <a:t>lb</a:t>
              </a:r>
              <a:endParaRPr lang="en-US" sz="24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9476" y="296652"/>
            <a:ext cx="10009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force acting a the edge of the small sprocket is transmitted to the chain.  As such the chain is under a “tension”.  </a:t>
            </a:r>
          </a:p>
        </p:txBody>
      </p:sp>
    </p:spTree>
    <p:extLst>
      <p:ext uri="{BB962C8B-B14F-4D97-AF65-F5344CB8AC3E}">
        <p14:creationId xmlns:p14="http://schemas.microsoft.com/office/powerpoint/2010/main" val="318061349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DE3CA84-09DB-48FE-8AF0-01E0DE97F966}"/>
              </a:ext>
            </a:extLst>
          </p:cNvPr>
          <p:cNvGrpSpPr/>
          <p:nvPr/>
        </p:nvGrpSpPr>
        <p:grpSpPr>
          <a:xfrm>
            <a:off x="4038600" y="1268760"/>
            <a:ext cx="4876800" cy="3357368"/>
            <a:chOff x="4038600" y="1252732"/>
            <a:chExt cx="4876800" cy="3357368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475820" y="1890936"/>
              <a:ext cx="2953680" cy="745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75820" y="3861048"/>
              <a:ext cx="2880320" cy="7239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4038600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172200" y="1866900"/>
              <a:ext cx="2743200" cy="27432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72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4295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7176120" y="1890936"/>
              <a:ext cx="362136" cy="133120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6414492" y="1823628"/>
              <a:ext cx="761628" cy="192968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253878" y="1252732"/>
              <a:ext cx="218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Force  =  2 </a:t>
              </a:r>
              <a:r>
                <a:rPr lang="en-US" sz="2400" dirty="0" err="1"/>
                <a:t>lb</a:t>
              </a:r>
              <a:endParaRPr lang="en-US" sz="2400" dirty="0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13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CAB6D-999C-4779-A7BF-AF4AB0B8AFA5}"/>
              </a:ext>
            </a:extLst>
          </p:cNvPr>
          <p:cNvSpPr txBox="1"/>
          <p:nvPr/>
        </p:nvSpPr>
        <p:spPr>
          <a:xfrm>
            <a:off x="1379476" y="296652"/>
            <a:ext cx="10009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tension in the chain then applies a force to the edge of the larger sprocket.  </a:t>
            </a:r>
          </a:p>
        </p:txBody>
      </p:sp>
    </p:spTree>
    <p:extLst>
      <p:ext uri="{BB962C8B-B14F-4D97-AF65-F5344CB8AC3E}">
        <p14:creationId xmlns:p14="http://schemas.microsoft.com/office/powerpoint/2010/main" val="19814709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0F4B6A-7B0C-45DF-B416-07ADE702F5DF}"/>
              </a:ext>
            </a:extLst>
          </p:cNvPr>
          <p:cNvGrpSpPr/>
          <p:nvPr/>
        </p:nvGrpSpPr>
        <p:grpSpPr>
          <a:xfrm>
            <a:off x="4038600" y="1232756"/>
            <a:ext cx="5683716" cy="3377343"/>
            <a:chOff x="4038600" y="1232757"/>
            <a:chExt cx="5683716" cy="3377343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475820" y="1890936"/>
              <a:ext cx="2953680" cy="745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75820" y="3861048"/>
              <a:ext cx="2880320" cy="7239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4038600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172200" y="1866900"/>
              <a:ext cx="2743200" cy="27432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72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4295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7500156" y="1844824"/>
              <a:ext cx="38100" cy="137731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6738528" y="1835549"/>
              <a:ext cx="761628" cy="15663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425056" y="1232757"/>
              <a:ext cx="218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Force  =  2 </a:t>
              </a:r>
              <a:r>
                <a:rPr lang="en-US" sz="2400" dirty="0" err="1"/>
                <a:t>lb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43800" y="2550457"/>
              <a:ext cx="2178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Radius  =  10 in.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4268" y="4381574"/>
            <a:ext cx="371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Torque   =   Force  x   Radius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268" y="4820010"/>
            <a:ext cx="349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Torque   =   2  </a:t>
            </a:r>
            <a:r>
              <a:rPr lang="en-US" sz="2400" dirty="0" err="1"/>
              <a:t>lb</a:t>
            </a:r>
            <a:r>
              <a:rPr lang="en-US" sz="2400" dirty="0"/>
              <a:t>   x   10  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3592" y="5252058"/>
            <a:ext cx="349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Torque   =   20  in-</a:t>
            </a:r>
            <a:r>
              <a:rPr lang="en-US" sz="2400" b="1" dirty="0" err="1"/>
              <a:t>lb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22723" y="4905164"/>
            <a:ext cx="6403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motor produced 10 in-</a:t>
            </a:r>
            <a:r>
              <a:rPr lang="en-US" sz="2400" dirty="0" err="1"/>
              <a:t>lb</a:t>
            </a:r>
            <a:r>
              <a:rPr lang="en-US" sz="2400" dirty="0"/>
              <a:t> of torque, but now the big sprocket is producing 20 in-</a:t>
            </a:r>
            <a:r>
              <a:rPr lang="en-US" sz="2400" dirty="0" err="1"/>
              <a:t>lb</a:t>
            </a:r>
            <a:r>
              <a:rPr lang="en-US" sz="2400" dirty="0"/>
              <a:t> of torque.   This comes at a cost – the rotational speed of the big sprocket decreases…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14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48FD5-DA06-49A7-8F95-B13094D8EEB8}"/>
              </a:ext>
            </a:extLst>
          </p:cNvPr>
          <p:cNvSpPr txBox="1"/>
          <p:nvPr/>
        </p:nvSpPr>
        <p:spPr>
          <a:xfrm>
            <a:off x="1379476" y="296652"/>
            <a:ext cx="10009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force then creates a torque about the axle of the larger sprocket.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E3C191-5F0E-475A-A6C4-A68BA4C2A7DF}"/>
              </a:ext>
            </a:extLst>
          </p:cNvPr>
          <p:cNvSpPr txBox="1"/>
          <p:nvPr/>
        </p:nvSpPr>
        <p:spPr>
          <a:xfrm>
            <a:off x="543592" y="3501008"/>
            <a:ext cx="3221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torque is calculated as follows:</a:t>
            </a:r>
          </a:p>
        </p:txBody>
      </p:sp>
    </p:spTree>
    <p:extLst>
      <p:ext uri="{BB962C8B-B14F-4D97-AF65-F5344CB8AC3E}">
        <p14:creationId xmlns:p14="http://schemas.microsoft.com/office/powerpoint/2010/main" val="2944058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989408" y="5229200"/>
            <a:ext cx="8391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Circumference </a:t>
            </a:r>
            <a:r>
              <a:rPr lang="en-US" sz="2400" baseline="-25000" dirty="0"/>
              <a:t>A</a:t>
            </a:r>
            <a:r>
              <a:rPr lang="en-US" sz="2400" dirty="0"/>
              <a:t>   =   Pi  x  </a:t>
            </a:r>
            <a:r>
              <a:rPr lang="en-US" sz="2400" dirty="0" err="1"/>
              <a:t>Dia</a:t>
            </a:r>
            <a:r>
              <a:rPr lang="en-US" sz="2400" dirty="0"/>
              <a:t>    =   3.1416     x    10 in  =   31.4  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9408" y="5667635"/>
            <a:ext cx="8391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Circumference </a:t>
            </a:r>
            <a:r>
              <a:rPr lang="en-US" sz="2400" baseline="-25000" dirty="0"/>
              <a:t>B</a:t>
            </a:r>
            <a:r>
              <a:rPr lang="en-US" sz="2400" dirty="0"/>
              <a:t>   =   Pi  x  </a:t>
            </a:r>
            <a:r>
              <a:rPr lang="en-US" sz="2400" dirty="0" err="1"/>
              <a:t>Dia</a:t>
            </a:r>
            <a:r>
              <a:rPr lang="en-US" sz="2400" dirty="0"/>
              <a:t>    =   3.1416     x    20 in  =   62.8  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47528" y="624369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small wheel must rotate twice to get the big wheel to spin once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15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2C2AA1-AC51-48B3-854F-C59BA2AA51BC}"/>
              </a:ext>
            </a:extLst>
          </p:cNvPr>
          <p:cNvGrpSpPr/>
          <p:nvPr/>
        </p:nvGrpSpPr>
        <p:grpSpPr>
          <a:xfrm>
            <a:off x="4038600" y="1866900"/>
            <a:ext cx="4876800" cy="2743200"/>
            <a:chOff x="4038600" y="1866900"/>
            <a:chExt cx="4876800" cy="27432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475820" y="1890936"/>
              <a:ext cx="2953680" cy="745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75820" y="3861048"/>
              <a:ext cx="2880320" cy="7239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4038600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172200" y="1866900"/>
              <a:ext cx="2743200" cy="27432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72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4295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35860" y="3347700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64252" y="3527720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4228308" y="2780508"/>
              <a:ext cx="457993" cy="45799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7176120" y="1890936"/>
              <a:ext cx="362136" cy="133120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47828" y="2714661"/>
              <a:ext cx="828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 in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29500" y="2263924"/>
              <a:ext cx="828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 in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38760" y="4341873"/>
            <a:ext cx="5440488" cy="1391382"/>
            <a:chOff x="3614760" y="4053842"/>
            <a:chExt cx="5440488" cy="1391382"/>
          </a:xfrm>
        </p:grpSpPr>
        <p:sp>
          <p:nvSpPr>
            <p:cNvPr id="8" name="Oval 7"/>
            <p:cNvSpPr/>
            <p:nvPr/>
          </p:nvSpPr>
          <p:spPr>
            <a:xfrm>
              <a:off x="6300192" y="4905164"/>
              <a:ext cx="720080" cy="54006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14760" y="4905164"/>
              <a:ext cx="720080" cy="54006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74148" y="4053842"/>
              <a:ext cx="16811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Circumference is a function of Diameter…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8" idx="7"/>
            </p:cNvCxnSpPr>
            <p:nvPr/>
          </p:nvCxnSpPr>
          <p:spPr>
            <a:xfrm flipH="1">
              <a:off x="4229387" y="4515507"/>
              <a:ext cx="3144761" cy="468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1"/>
              <a:endCxn id="8" idx="7"/>
            </p:cNvCxnSpPr>
            <p:nvPr/>
          </p:nvCxnSpPr>
          <p:spPr>
            <a:xfrm flipH="1">
              <a:off x="6914819" y="4515507"/>
              <a:ext cx="459329" cy="468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329BEC1-65D6-4FEE-82D0-C0FE6CF59745}"/>
              </a:ext>
            </a:extLst>
          </p:cNvPr>
          <p:cNvSpPr txBox="1"/>
          <p:nvPr/>
        </p:nvSpPr>
        <p:spPr>
          <a:xfrm>
            <a:off x="1379476" y="296652"/>
            <a:ext cx="10009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As the system torque increases, the rotational speed of he system decreases.</a:t>
            </a:r>
          </a:p>
        </p:txBody>
      </p:sp>
    </p:spTree>
    <p:extLst>
      <p:ext uri="{BB962C8B-B14F-4D97-AF65-F5344CB8AC3E}">
        <p14:creationId xmlns:p14="http://schemas.microsoft.com/office/powerpoint/2010/main" val="360164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V="1">
            <a:off x="4475820" y="1890936"/>
            <a:ext cx="2953680" cy="7459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75820" y="3861048"/>
            <a:ext cx="2880320" cy="7239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038600" y="2590800"/>
            <a:ext cx="1295400" cy="1295400"/>
          </a:xfrm>
          <a:prstGeom prst="ellips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172200" y="1866900"/>
            <a:ext cx="2743200" cy="2743200"/>
          </a:xfrm>
          <a:prstGeom prst="ellips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82200" y="535633"/>
            <a:ext cx="683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happens to the rotational speed?</a:t>
            </a:r>
          </a:p>
        </p:txBody>
      </p:sp>
      <p:sp>
        <p:nvSpPr>
          <p:cNvPr id="9" name="Oval 8"/>
          <p:cNvSpPr/>
          <p:nvPr/>
        </p:nvSpPr>
        <p:spPr>
          <a:xfrm>
            <a:off x="74295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01476" y="5172001"/>
            <a:ext cx="705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big wheel spins half as fast as the smaller wheel…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9924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540" y="643335"/>
            <a:ext cx="8604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Power  =  Torque  x  Rotational Speed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3282" y="2242786"/>
            <a:ext cx="10329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our example, if the TORQUE is doubled and the ROTATIONAL SPEED is halved, what happens to the POWER?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3282" y="4565511"/>
            <a:ext cx="766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POWER remains constant…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02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10642"/>
            <a:ext cx="8229600" cy="814102"/>
          </a:xfrm>
        </p:spPr>
        <p:txBody>
          <a:bodyPr>
            <a:normAutofit/>
          </a:bodyPr>
          <a:lstStyle/>
          <a:p>
            <a:r>
              <a:rPr lang="en-US" sz="3200" dirty="0"/>
              <a:t>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23615"/>
              </p:ext>
            </p:extLst>
          </p:nvPr>
        </p:nvGraphicFramePr>
        <p:xfrm>
          <a:off x="1955540" y="1304764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Sprocket</a:t>
                      </a:r>
                      <a:r>
                        <a:rPr lang="en-US" baseline="0" dirty="0"/>
                        <a:t> A    -&gt;   Sprocket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Rotational Speed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Torque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  <a:r>
                        <a:rPr lang="en-US" baseline="0" dirty="0"/>
                        <a:t> to BIG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Slows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Goes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BIG to 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Speeds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Goes</a:t>
                      </a:r>
                      <a:r>
                        <a:rPr lang="en-US" baseline="0" dirty="0"/>
                        <a:t> Down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5560" y="33993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Belts must be tight.  If they are not tight they can slip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5560" y="46235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Chains do not slip because they use sprockets with teeth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1564" y="274492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few things to remember: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5560" y="39754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Belt slip can be eliminated by using toothed belts</a:t>
            </a:r>
          </a:p>
        </p:txBody>
      </p:sp>
    </p:spTree>
    <p:extLst>
      <p:ext uri="{BB962C8B-B14F-4D97-AF65-F5344CB8AC3E}">
        <p14:creationId xmlns:p14="http://schemas.microsoft.com/office/powerpoint/2010/main" val="638710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V="1">
            <a:off x="4475820" y="1890936"/>
            <a:ext cx="2953680" cy="7459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75820" y="3861048"/>
            <a:ext cx="2880320" cy="7239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6172200" y="1866900"/>
            <a:ext cx="2743200" cy="2743200"/>
          </a:xfrm>
          <a:prstGeom prst="ellips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44516" y="2590800"/>
            <a:ext cx="1295400" cy="1295400"/>
            <a:chOff x="2520516" y="2590800"/>
            <a:chExt cx="1295400" cy="1295400"/>
          </a:xfrm>
        </p:grpSpPr>
        <p:sp>
          <p:nvSpPr>
            <p:cNvPr id="2" name="Oval 1"/>
            <p:cNvSpPr/>
            <p:nvPr/>
          </p:nvSpPr>
          <p:spPr>
            <a:xfrm>
              <a:off x="2520516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048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74295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01476" y="5172001"/>
            <a:ext cx="705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Gears works just like chains and sprockets, except the gears have to be touching one another…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55498" y="404665"/>
            <a:ext cx="138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GEARS</a:t>
            </a:r>
          </a:p>
        </p:txBody>
      </p:sp>
    </p:spTree>
    <p:extLst>
      <p:ext uri="{BB962C8B-B14F-4D97-AF65-F5344CB8AC3E}">
        <p14:creationId xmlns:p14="http://schemas.microsoft.com/office/powerpoint/2010/main" val="920574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199E-6 L 0.08264 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760296" y="1772816"/>
            <a:ext cx="432048" cy="34923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14198" y="688829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TORQUE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1564" y="206084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rotational “force”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8" y="4617133"/>
            <a:ext cx="681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Units</a:t>
            </a:r>
            <a:r>
              <a:rPr lang="en-US" sz="4800" dirty="0"/>
              <a:t> </a:t>
            </a:r>
            <a:r>
              <a:rPr lang="en-US" sz="3200" baseline="-25000" dirty="0"/>
              <a:t>example</a:t>
            </a:r>
            <a:r>
              <a:rPr lang="en-US" sz="4800" dirty="0"/>
              <a:t>  </a:t>
            </a:r>
            <a:r>
              <a:rPr lang="en-US" sz="3600" dirty="0"/>
              <a:t>=  Foot Pounds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1564" y="2996953"/>
            <a:ext cx="746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Equation:</a:t>
            </a:r>
          </a:p>
          <a:p>
            <a:endParaRPr lang="en-US" sz="1000" dirty="0"/>
          </a:p>
          <a:p>
            <a:r>
              <a:rPr lang="en-US" sz="3600" dirty="0">
                <a:solidFill>
                  <a:srgbClr val="FF0000"/>
                </a:solidFill>
              </a:rPr>
              <a:t>Torque  =  Force  x  Distance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832304" y="4921714"/>
            <a:ext cx="252028" cy="271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64152" y="1988840"/>
            <a:ext cx="129614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60991" y="142749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Force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9300356" y="1988840"/>
            <a:ext cx="612068" cy="30437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9629038" y="33523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17335" y="5517233"/>
            <a:ext cx="156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torque is about Point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24292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51412847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172200" y="1866900"/>
            <a:ext cx="2743200" cy="2743200"/>
          </a:xfrm>
          <a:prstGeom prst="ellips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2590800"/>
            <a:ext cx="1295400" cy="1295400"/>
            <a:chOff x="2520516" y="2590800"/>
            <a:chExt cx="1295400" cy="1295400"/>
          </a:xfrm>
        </p:grpSpPr>
        <p:sp>
          <p:nvSpPr>
            <p:cNvPr id="2" name="Oval 1"/>
            <p:cNvSpPr/>
            <p:nvPr/>
          </p:nvSpPr>
          <p:spPr>
            <a:xfrm>
              <a:off x="2520516" y="2590800"/>
              <a:ext cx="1295400" cy="1295400"/>
            </a:xfrm>
            <a:prstGeom prst="ellipse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048000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555498" y="404665"/>
            <a:ext cx="138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GEARS</a:t>
            </a:r>
          </a:p>
        </p:txBody>
      </p:sp>
      <p:sp>
        <p:nvSpPr>
          <p:cNvPr id="9" name="Oval 8"/>
          <p:cNvSpPr/>
          <p:nvPr/>
        </p:nvSpPr>
        <p:spPr>
          <a:xfrm>
            <a:off x="74295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71464" y="5172001"/>
            <a:ext cx="997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same theories concerning torque and speed are at play when gears are used…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11077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04441" y="476673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Sample Problem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15680" y="2168860"/>
            <a:ext cx="6120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503712" y="3212976"/>
            <a:ext cx="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287688" y="3392996"/>
            <a:ext cx="432048" cy="1692188"/>
            <a:chOff x="1763688" y="3392996"/>
            <a:chExt cx="432048" cy="1692188"/>
          </a:xfrm>
        </p:grpSpPr>
        <p:sp>
          <p:nvSpPr>
            <p:cNvPr id="7" name="Rectangle 6"/>
            <p:cNvSpPr/>
            <p:nvPr/>
          </p:nvSpPr>
          <p:spPr>
            <a:xfrm>
              <a:off x="1799692" y="3392996"/>
              <a:ext cx="396044" cy="14401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63688" y="4653136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43708" y="48331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 rot="16200000">
            <a:off x="3111177" y="2517576"/>
            <a:ext cx="850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Motor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80705" y="3441774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know from earlier in the lesson, we need to go from a </a:t>
            </a:r>
            <a:r>
              <a:rPr lang="en-US" u="sng" dirty="0"/>
              <a:t>small gear to a large gear </a:t>
            </a:r>
            <a:r>
              <a:rPr lang="en-US" dirty="0"/>
              <a:t>to reduce the rotational speed.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5713" y="1831757"/>
            <a:ext cx="5490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First, lets calculate the speed ratio:</a:t>
            </a:r>
          </a:p>
          <a:p>
            <a:r>
              <a:rPr lang="en-US" dirty="0"/>
              <a:t>                      </a:t>
            </a:r>
          </a:p>
          <a:p>
            <a:r>
              <a:rPr lang="en-US" dirty="0"/>
              <a:t>	    Desired Speed         200 RPM</a:t>
            </a:r>
          </a:p>
          <a:p>
            <a:r>
              <a:rPr lang="en-US" dirty="0"/>
              <a:t>Ratio   =      ---------------------  =   -------------   =   0.1</a:t>
            </a:r>
          </a:p>
          <a:p>
            <a:r>
              <a:rPr lang="en-US" dirty="0"/>
              <a:t>                      Motor Speed          2000 RPM</a:t>
            </a:r>
            <a:br>
              <a:rPr lang="en-US" dirty="0"/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67808" y="4509120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lets go to the parts box and find a small gear.  We will pretend we found a 0.5” radius gear….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7808" y="551897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using the basic information we have, we can calculate the required size of the second gear…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7808" y="476673"/>
            <a:ext cx="4932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a motor which spins at 2000 rev/min, which is way too fast for your application!  You need to cut down the speed to 200 rev/min.  What are you going to do?</a:t>
            </a:r>
          </a:p>
        </p:txBody>
      </p:sp>
    </p:spTree>
    <p:extLst>
      <p:ext uri="{BB962C8B-B14F-4D97-AF65-F5344CB8AC3E}">
        <p14:creationId xmlns:p14="http://schemas.microsoft.com/office/powerpoint/2010/main" val="11834833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04441" y="476673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Sample Problem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15680" y="2168860"/>
            <a:ext cx="6120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3503712" y="3212976"/>
            <a:ext cx="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287688" y="3392996"/>
            <a:ext cx="432048" cy="1692188"/>
            <a:chOff x="1763688" y="3392996"/>
            <a:chExt cx="432048" cy="1692188"/>
          </a:xfrm>
        </p:grpSpPr>
        <p:sp>
          <p:nvSpPr>
            <p:cNvPr id="7" name="Rectangle 6"/>
            <p:cNvSpPr/>
            <p:nvPr/>
          </p:nvSpPr>
          <p:spPr>
            <a:xfrm>
              <a:off x="1799692" y="3392996"/>
              <a:ext cx="396044" cy="14401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63688" y="4653136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43708" y="48331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 rot="16200000">
            <a:off x="3111177" y="2502187"/>
            <a:ext cx="850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Motor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0705" y="2388949"/>
            <a:ext cx="72016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Speed Ratio   =   Gear Ratio   =   Radius Ratio</a:t>
            </a:r>
          </a:p>
          <a:p>
            <a:endParaRPr lang="en-US" sz="2000" dirty="0"/>
          </a:p>
          <a:p>
            <a:r>
              <a:rPr lang="en-US" sz="2000" dirty="0"/>
              <a:t>                                  Small Gear Radius                    0.5 in</a:t>
            </a:r>
          </a:p>
          <a:p>
            <a:r>
              <a:rPr lang="en-US" sz="2000" dirty="0"/>
              <a:t>Radius Ratio   =      -------------------------    =    ---------------------   </a:t>
            </a:r>
          </a:p>
          <a:p>
            <a:r>
              <a:rPr lang="en-US" sz="2000" dirty="0"/>
              <a:t>                                    Big Gear Radius             Big Gear Radius           </a:t>
            </a:r>
          </a:p>
          <a:p>
            <a:endParaRPr lang="en-US" sz="2000" dirty="0"/>
          </a:p>
          <a:p>
            <a:r>
              <a:rPr lang="en-US" sz="2000" dirty="0"/>
              <a:t>                                           0.5 in</a:t>
            </a:r>
          </a:p>
          <a:p>
            <a:r>
              <a:rPr lang="en-US" sz="2000" dirty="0"/>
              <a:t>          0.1        =      -------------------------</a:t>
            </a:r>
          </a:p>
          <a:p>
            <a:r>
              <a:rPr lang="en-US" sz="2000" dirty="0"/>
              <a:t>                                    Big Gear Radius			</a:t>
            </a:r>
          </a:p>
          <a:p>
            <a:endParaRPr lang="en-US" sz="2000" dirty="0"/>
          </a:p>
          <a:p>
            <a:r>
              <a:rPr lang="en-US" sz="2000" dirty="0"/>
              <a:t>                                                        0.5 in</a:t>
            </a:r>
          </a:p>
          <a:p>
            <a:r>
              <a:rPr lang="en-US" sz="2000" dirty="0"/>
              <a:t>         </a:t>
            </a:r>
            <a:r>
              <a:rPr lang="en-US" sz="2000" dirty="0">
                <a:solidFill>
                  <a:srgbClr val="FF0000"/>
                </a:solidFill>
              </a:rPr>
              <a:t>Big Gear Radius</a:t>
            </a:r>
            <a:r>
              <a:rPr lang="en-US" sz="2000" dirty="0"/>
              <a:t>     =      ---------------    =    </a:t>
            </a:r>
            <a:r>
              <a:rPr lang="en-US" sz="2000" dirty="0">
                <a:solidFill>
                  <a:srgbClr val="FF0000"/>
                </a:solidFill>
              </a:rPr>
              <a:t>5.0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/>
              <a:t>                                                        0.1	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80704" y="412894"/>
            <a:ext cx="7201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“circumference” is the important geometric element when sizing gears, BUT since </a:t>
            </a:r>
            <a:r>
              <a:rPr lang="en-US" sz="2000" dirty="0">
                <a:solidFill>
                  <a:srgbClr val="FF0000"/>
                </a:solidFill>
              </a:rPr>
              <a:t>Circumference = (2 x Radius) x  Pi  </a:t>
            </a:r>
            <a:r>
              <a:rPr lang="en-US" sz="2000" dirty="0"/>
              <a:t>everything is in a 1-to-1 ratio.  Because of this we can make our calculations based on either radius, diameter, or circumference…  Lets use radius, since we have defined the first gear as a 0.5” radius.</a:t>
            </a:r>
          </a:p>
        </p:txBody>
      </p:sp>
    </p:spTree>
    <p:extLst>
      <p:ext uri="{BB962C8B-B14F-4D97-AF65-F5344CB8AC3E}">
        <p14:creationId xmlns:p14="http://schemas.microsoft.com/office/powerpoint/2010/main" val="2003840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23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963652" y="3248980"/>
            <a:ext cx="432048" cy="432048"/>
            <a:chOff x="1439652" y="3248980"/>
            <a:chExt cx="432048" cy="432048"/>
          </a:xfrm>
        </p:grpSpPr>
        <p:sp>
          <p:nvSpPr>
            <p:cNvPr id="8" name="Oval 7"/>
            <p:cNvSpPr/>
            <p:nvPr/>
          </p:nvSpPr>
          <p:spPr>
            <a:xfrm>
              <a:off x="1439652" y="3248980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19672" y="34290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3395700" y="152636"/>
            <a:ext cx="6948772" cy="66607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960097" y="346500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75520" y="476673"/>
            <a:ext cx="2196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YIKES!  That’s a </a:t>
            </a:r>
            <a:r>
              <a:rPr lang="en-US" sz="2800" u="sng" dirty="0"/>
              <a:t>huge</a:t>
            </a:r>
            <a:r>
              <a:rPr lang="en-US" sz="2800" dirty="0"/>
              <a:t> gear…</a:t>
            </a:r>
          </a:p>
        </p:txBody>
      </p:sp>
    </p:spTree>
    <p:extLst>
      <p:ext uri="{BB962C8B-B14F-4D97-AF65-F5344CB8AC3E}">
        <p14:creationId xmlns:p14="http://schemas.microsoft.com/office/powerpoint/2010/main" val="796149986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383813" y="4725144"/>
            <a:ext cx="0" cy="54006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67808" y="4797152"/>
            <a:ext cx="0" cy="54006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31904" y="4869160"/>
            <a:ext cx="0" cy="54006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80934" y="3212976"/>
            <a:ext cx="432048" cy="432048"/>
            <a:chOff x="1439652" y="3248980"/>
            <a:chExt cx="432048" cy="432048"/>
          </a:xfrm>
        </p:grpSpPr>
        <p:sp>
          <p:nvSpPr>
            <p:cNvPr id="8" name="Oval 7"/>
            <p:cNvSpPr/>
            <p:nvPr/>
          </p:nvSpPr>
          <p:spPr>
            <a:xfrm>
              <a:off x="1439652" y="3248980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19672" y="34290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883532" y="116632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gearing arrangement can solve the BIG gear issue…</a:t>
            </a:r>
          </a:p>
        </p:txBody>
      </p:sp>
      <p:sp>
        <p:nvSpPr>
          <p:cNvPr id="3" name="Oval 2"/>
          <p:cNvSpPr/>
          <p:nvPr/>
        </p:nvSpPr>
        <p:spPr>
          <a:xfrm>
            <a:off x="3612982" y="2708920"/>
            <a:ext cx="1512168" cy="1476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53042" y="3212976"/>
            <a:ext cx="423664" cy="4236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23348" y="339299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85090" y="2852936"/>
            <a:ext cx="1258882" cy="11881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6186" y="341928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63553" y="2843644"/>
            <a:ext cx="137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 = 0.5 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6959" y="2339588"/>
            <a:ext cx="137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 = 2 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2001" y="4135996"/>
            <a:ext cx="137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 = 0.5 in</a:t>
            </a:r>
          </a:p>
        </p:txBody>
      </p:sp>
      <p:cxnSp>
        <p:nvCxnSpPr>
          <p:cNvPr id="7" name="Straight Arrow Connector 6"/>
          <p:cNvCxnSpPr>
            <a:stCxn id="16" idx="0"/>
            <a:endCxn id="11" idx="3"/>
          </p:cNvCxnSpPr>
          <p:nvPr/>
        </p:nvCxnSpPr>
        <p:spPr>
          <a:xfrm flipV="1">
            <a:off x="3180934" y="3574596"/>
            <a:ext cx="1034152" cy="56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79877" y="2447600"/>
            <a:ext cx="150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 = 1.25 in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0934" y="4905164"/>
            <a:ext cx="432048" cy="144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41173" y="4905164"/>
            <a:ext cx="1483977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3042" y="5057564"/>
            <a:ext cx="423664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85090" y="5085184"/>
            <a:ext cx="125888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72064" y="718826"/>
            <a:ext cx="35089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Blue</a:t>
            </a:r>
            <a:r>
              <a:rPr lang="en-US" dirty="0"/>
              <a:t> Gear to Big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Gear:</a:t>
            </a:r>
          </a:p>
          <a:p>
            <a:endParaRPr lang="en-US" sz="1000" dirty="0"/>
          </a:p>
          <a:p>
            <a:r>
              <a:rPr lang="en-US" dirty="0"/>
              <a:t>               0.5 in</a:t>
            </a:r>
          </a:p>
          <a:p>
            <a:r>
              <a:rPr lang="en-US" dirty="0"/>
              <a:t>Ratio = ----------  =  0.25</a:t>
            </a:r>
          </a:p>
          <a:p>
            <a:r>
              <a:rPr lang="en-US" dirty="0"/>
              <a:t>               2.0 in</a:t>
            </a:r>
          </a:p>
          <a:p>
            <a:endParaRPr lang="en-US" sz="1000" dirty="0"/>
          </a:p>
          <a:p>
            <a:r>
              <a:rPr lang="en-US" dirty="0"/>
              <a:t>Big Red Gear Speed  =  0.25 x 2000</a:t>
            </a:r>
          </a:p>
          <a:p>
            <a:r>
              <a:rPr lang="en-US" dirty="0"/>
              <a:t>		  =  500 RPM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3088" y="1600924"/>
            <a:ext cx="1377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 Gear spinning at 2000 RPM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91494" y="2780929"/>
            <a:ext cx="3724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Little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Gear is spinning at same speed as Big Red Gear since they are fused together…</a:t>
            </a:r>
          </a:p>
          <a:p>
            <a:endParaRPr lang="en-US" sz="1000" dirty="0"/>
          </a:p>
          <a:p>
            <a:r>
              <a:rPr lang="en-US" dirty="0"/>
              <a:t>Small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Gear Speed  =  500 RPM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91494" y="4247218"/>
            <a:ext cx="35089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Small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Gear to </a:t>
            </a:r>
            <a:r>
              <a:rPr lang="en-US" dirty="0">
                <a:solidFill>
                  <a:srgbClr val="FFC000"/>
                </a:solidFill>
              </a:rPr>
              <a:t>Orange</a:t>
            </a:r>
            <a:r>
              <a:rPr lang="en-US" dirty="0"/>
              <a:t> Gear:</a:t>
            </a:r>
          </a:p>
          <a:p>
            <a:endParaRPr lang="en-US" sz="1000" dirty="0"/>
          </a:p>
          <a:p>
            <a:r>
              <a:rPr lang="en-US" dirty="0"/>
              <a:t>               0.5 in</a:t>
            </a:r>
          </a:p>
          <a:p>
            <a:r>
              <a:rPr lang="en-US" dirty="0"/>
              <a:t>Ratio = ----------  =  0.4</a:t>
            </a:r>
          </a:p>
          <a:p>
            <a:r>
              <a:rPr lang="en-US" dirty="0"/>
              <a:t>               1.25 in</a:t>
            </a:r>
          </a:p>
          <a:p>
            <a:endParaRPr lang="en-US" sz="1000" dirty="0"/>
          </a:p>
          <a:p>
            <a:r>
              <a:rPr lang="en-US" dirty="0">
                <a:solidFill>
                  <a:srgbClr val="FFC000"/>
                </a:solidFill>
              </a:rPr>
              <a:t>Orange</a:t>
            </a:r>
            <a:r>
              <a:rPr lang="en-US" dirty="0"/>
              <a:t> Gear Speed  =  0.4 x 500</a:t>
            </a:r>
          </a:p>
          <a:p>
            <a:r>
              <a:rPr lang="en-US" dirty="0"/>
              <a:t>		  =  200 RPM</a:t>
            </a:r>
          </a:p>
        </p:txBody>
      </p:sp>
    </p:spTree>
    <p:extLst>
      <p:ext uri="{BB962C8B-B14F-4D97-AF65-F5344CB8AC3E}">
        <p14:creationId xmlns:p14="http://schemas.microsoft.com/office/powerpoint/2010/main" val="11070594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7408" y="800709"/>
            <a:ext cx="658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“proper” force must be used in the equation.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7408" y="1556792"/>
            <a:ext cx="6588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force used must be the force that is acting “tangential” to the rotation of the object.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7408" y="2636913"/>
            <a:ext cx="658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Is the </a:t>
            </a:r>
            <a:r>
              <a:rPr lang="en-US" sz="2400" dirty="0">
                <a:solidFill>
                  <a:srgbClr val="00B050"/>
                </a:solidFill>
              </a:rPr>
              <a:t>GREEN </a:t>
            </a:r>
            <a:r>
              <a:rPr lang="en-US" sz="2400" dirty="0"/>
              <a:t>Arrow the “tangential” component?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408" y="3392996"/>
            <a:ext cx="6588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 - In this case, the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 Arrow represents the component of the force acting tangential to the rotation of the beam.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3412" y="4856963"/>
            <a:ext cx="6588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this example, lets assume the force (</a:t>
            </a:r>
            <a:r>
              <a:rPr lang="en-US" sz="2400" dirty="0">
                <a:solidFill>
                  <a:srgbClr val="0070C0"/>
                </a:solidFill>
              </a:rPr>
              <a:t>BLUE</a:t>
            </a:r>
            <a:r>
              <a:rPr lang="en-US" sz="2400" dirty="0"/>
              <a:t> Arrow) is pointing at an angle that is 45 degrees off of vertical.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1BC1A2-A23C-4236-AD94-271DE045D838}"/>
              </a:ext>
            </a:extLst>
          </p:cNvPr>
          <p:cNvGrpSpPr/>
          <p:nvPr/>
        </p:nvGrpSpPr>
        <p:grpSpPr>
          <a:xfrm>
            <a:off x="7721527" y="1206486"/>
            <a:ext cx="3667061" cy="4525030"/>
            <a:chOff x="7721527" y="1206486"/>
            <a:chExt cx="3667061" cy="4525030"/>
          </a:xfrm>
        </p:grpSpPr>
        <p:sp>
          <p:nvSpPr>
            <p:cNvPr id="4" name="Rectangle 3"/>
            <p:cNvSpPr/>
            <p:nvPr/>
          </p:nvSpPr>
          <p:spPr>
            <a:xfrm>
              <a:off x="9471083" y="1340768"/>
              <a:ext cx="432048" cy="349238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543091" y="4489666"/>
              <a:ext cx="252028" cy="2714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8354959" y="1556792"/>
              <a:ext cx="1116124" cy="8280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102931" y="256181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Force</a:t>
              </a:r>
            </a:p>
          </p:txBody>
        </p:sp>
        <p:sp>
          <p:nvSpPr>
            <p:cNvPr id="8" name="Right Brace 7"/>
            <p:cNvSpPr/>
            <p:nvPr/>
          </p:nvSpPr>
          <p:spPr>
            <a:xfrm>
              <a:off x="10011143" y="1556792"/>
              <a:ext cx="612068" cy="304379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10339825" y="292029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Distance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28122" y="5085185"/>
              <a:ext cx="1561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torque is about Point 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35079" y="414908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8354959" y="1484784"/>
              <a:ext cx="111612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8364251" y="1520788"/>
              <a:ext cx="0" cy="792088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7721527" y="1206486"/>
              <a:ext cx="3667061" cy="2330527"/>
              <a:chOff x="5189415" y="1123873"/>
              <a:chExt cx="3667061" cy="2330527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5189415" y="1416499"/>
                <a:ext cx="3360616" cy="2037901"/>
              </a:xfrm>
              <a:custGeom>
                <a:avLst/>
                <a:gdLst>
                  <a:gd name="connsiteX0" fmla="*/ 3360616 w 3360616"/>
                  <a:gd name="connsiteY0" fmla="*/ 584239 h 2037901"/>
                  <a:gd name="connsiteX1" fmla="*/ 3157416 w 3360616"/>
                  <a:gd name="connsiteY1" fmla="*/ 341963 h 2037901"/>
                  <a:gd name="connsiteX2" fmla="*/ 2868247 w 3360616"/>
                  <a:gd name="connsiteY2" fmla="*/ 146578 h 2037901"/>
                  <a:gd name="connsiteX3" fmla="*/ 2493108 w 3360616"/>
                  <a:gd name="connsiteY3" fmla="*/ 44978 h 2037901"/>
                  <a:gd name="connsiteX4" fmla="*/ 2149231 w 3360616"/>
                  <a:gd name="connsiteY4" fmla="*/ 5901 h 2037901"/>
                  <a:gd name="connsiteX5" fmla="*/ 1750647 w 3360616"/>
                  <a:gd name="connsiteY5" fmla="*/ 5901 h 2037901"/>
                  <a:gd name="connsiteX6" fmla="*/ 1367693 w 3360616"/>
                  <a:gd name="connsiteY6" fmla="*/ 60609 h 2037901"/>
                  <a:gd name="connsiteX7" fmla="*/ 1078523 w 3360616"/>
                  <a:gd name="connsiteY7" fmla="*/ 170024 h 2037901"/>
                  <a:gd name="connsiteX8" fmla="*/ 765908 w 3360616"/>
                  <a:gd name="connsiteY8" fmla="*/ 349778 h 2037901"/>
                  <a:gd name="connsiteX9" fmla="*/ 484554 w 3360616"/>
                  <a:gd name="connsiteY9" fmla="*/ 615501 h 2037901"/>
                  <a:gd name="connsiteX10" fmla="*/ 211016 w 3360616"/>
                  <a:gd name="connsiteY10" fmla="*/ 1006270 h 2037901"/>
                  <a:gd name="connsiteX11" fmla="*/ 46893 w 3360616"/>
                  <a:gd name="connsiteY11" fmla="*/ 1522086 h 2037901"/>
                  <a:gd name="connsiteX12" fmla="*/ 0 w 3360616"/>
                  <a:gd name="connsiteY12" fmla="*/ 2037901 h 2037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60616" h="2037901">
                    <a:moveTo>
                      <a:pt x="3360616" y="584239"/>
                    </a:moveTo>
                    <a:cubicBezTo>
                      <a:pt x="3300047" y="499573"/>
                      <a:pt x="3239478" y="414907"/>
                      <a:pt x="3157416" y="341963"/>
                    </a:cubicBezTo>
                    <a:cubicBezTo>
                      <a:pt x="3075354" y="269019"/>
                      <a:pt x="2978965" y="196075"/>
                      <a:pt x="2868247" y="146578"/>
                    </a:cubicBezTo>
                    <a:cubicBezTo>
                      <a:pt x="2757529" y="97081"/>
                      <a:pt x="2612944" y="68424"/>
                      <a:pt x="2493108" y="44978"/>
                    </a:cubicBezTo>
                    <a:cubicBezTo>
                      <a:pt x="2373272" y="21532"/>
                      <a:pt x="2272974" y="12414"/>
                      <a:pt x="2149231" y="5901"/>
                    </a:cubicBezTo>
                    <a:cubicBezTo>
                      <a:pt x="2025488" y="-612"/>
                      <a:pt x="1880903" y="-3217"/>
                      <a:pt x="1750647" y="5901"/>
                    </a:cubicBezTo>
                    <a:cubicBezTo>
                      <a:pt x="1620391" y="15019"/>
                      <a:pt x="1479714" y="33255"/>
                      <a:pt x="1367693" y="60609"/>
                    </a:cubicBezTo>
                    <a:cubicBezTo>
                      <a:pt x="1255672" y="87963"/>
                      <a:pt x="1178820" y="121829"/>
                      <a:pt x="1078523" y="170024"/>
                    </a:cubicBezTo>
                    <a:cubicBezTo>
                      <a:pt x="978226" y="218219"/>
                      <a:pt x="864903" y="275532"/>
                      <a:pt x="765908" y="349778"/>
                    </a:cubicBezTo>
                    <a:cubicBezTo>
                      <a:pt x="666913" y="424024"/>
                      <a:pt x="577036" y="506086"/>
                      <a:pt x="484554" y="615501"/>
                    </a:cubicBezTo>
                    <a:cubicBezTo>
                      <a:pt x="392072" y="724916"/>
                      <a:pt x="283959" y="855173"/>
                      <a:pt x="211016" y="1006270"/>
                    </a:cubicBezTo>
                    <a:cubicBezTo>
                      <a:pt x="138072" y="1157368"/>
                      <a:pt x="82062" y="1350148"/>
                      <a:pt x="46893" y="1522086"/>
                    </a:cubicBezTo>
                    <a:cubicBezTo>
                      <a:pt x="11724" y="1694024"/>
                      <a:pt x="5862" y="1865962"/>
                      <a:pt x="0" y="2037901"/>
                    </a:cubicBezTo>
                  </a:path>
                </a:pathLst>
              </a:custGeom>
              <a:noFill/>
              <a:ln w="57150">
                <a:prstDash val="sysDash"/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68344" y="1123873"/>
                <a:ext cx="1188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Rotation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048327" y="1922587"/>
              <a:ext cx="595784" cy="465203"/>
              <a:chOff x="6516216" y="1922586"/>
              <a:chExt cx="595784" cy="465203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517425" y="201845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45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846277" y="2297723"/>
                <a:ext cx="265723" cy="80281"/>
              </a:xfrm>
              <a:custGeom>
                <a:avLst/>
                <a:gdLst>
                  <a:gd name="connsiteX0" fmla="*/ 0 w 265723"/>
                  <a:gd name="connsiteY0" fmla="*/ 0 h 80281"/>
                  <a:gd name="connsiteX1" fmla="*/ 109415 w 265723"/>
                  <a:gd name="connsiteY1" fmla="*/ 70339 h 80281"/>
                  <a:gd name="connsiteX2" fmla="*/ 265723 w 265723"/>
                  <a:gd name="connsiteY2" fmla="*/ 78154 h 80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23" h="80281">
                    <a:moveTo>
                      <a:pt x="0" y="0"/>
                    </a:moveTo>
                    <a:cubicBezTo>
                      <a:pt x="32564" y="28656"/>
                      <a:pt x="65128" y="57313"/>
                      <a:pt x="109415" y="70339"/>
                    </a:cubicBezTo>
                    <a:cubicBezTo>
                      <a:pt x="153702" y="83365"/>
                      <a:pt x="209712" y="80759"/>
                      <a:pt x="265723" y="78154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6516216" y="1922586"/>
                <a:ext cx="93784" cy="203200"/>
              </a:xfrm>
              <a:custGeom>
                <a:avLst/>
                <a:gdLst>
                  <a:gd name="connsiteX0" fmla="*/ 109415 w 109415"/>
                  <a:gd name="connsiteY0" fmla="*/ 164123 h 164123"/>
                  <a:gd name="connsiteX1" fmla="*/ 31261 w 109415"/>
                  <a:gd name="connsiteY1" fmla="*/ 85969 h 164123"/>
                  <a:gd name="connsiteX2" fmla="*/ 0 w 109415"/>
                  <a:gd name="connsiteY2" fmla="*/ 0 h 164123"/>
                  <a:gd name="connsiteX0" fmla="*/ 93784 w 93784"/>
                  <a:gd name="connsiteY0" fmla="*/ 203200 h 203200"/>
                  <a:gd name="connsiteX1" fmla="*/ 31261 w 93784"/>
                  <a:gd name="connsiteY1" fmla="*/ 85969 h 203200"/>
                  <a:gd name="connsiteX2" fmla="*/ 0 w 93784"/>
                  <a:gd name="connsiteY2" fmla="*/ 0 h 203200"/>
                  <a:gd name="connsiteX0" fmla="*/ 93784 w 93784"/>
                  <a:gd name="connsiteY0" fmla="*/ 203200 h 203200"/>
                  <a:gd name="connsiteX1" fmla="*/ 7815 w 93784"/>
                  <a:gd name="connsiteY1" fmla="*/ 101600 h 203200"/>
                  <a:gd name="connsiteX2" fmla="*/ 0 w 93784"/>
                  <a:gd name="connsiteY2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3784" h="203200">
                    <a:moveTo>
                      <a:pt x="93784" y="203200"/>
                    </a:moveTo>
                    <a:cubicBezTo>
                      <a:pt x="63825" y="177800"/>
                      <a:pt x="23446" y="135467"/>
                      <a:pt x="7815" y="101600"/>
                    </a:cubicBezTo>
                    <a:cubicBezTo>
                      <a:pt x="-7816" y="67733"/>
                      <a:pt x="6512" y="29307"/>
                      <a:pt x="0" y="0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0206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4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 idx="4294967295"/>
          </p:nvPr>
        </p:nvSpPr>
        <p:spPr>
          <a:xfrm>
            <a:off x="1981200" y="90741"/>
            <a:ext cx="8229600" cy="706438"/>
          </a:xfrm>
        </p:spPr>
        <p:txBody>
          <a:bodyPr>
            <a:normAutofit/>
          </a:bodyPr>
          <a:lstStyle/>
          <a:p>
            <a:r>
              <a:rPr lang="en-US" sz="3200" dirty="0"/>
              <a:t>This becomes a Trigonometry Problem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8483661" y="2384884"/>
            <a:ext cx="2474984" cy="18233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8483662" y="2384884"/>
            <a:ext cx="245487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8497160" y="2283425"/>
            <a:ext cx="0" cy="1823396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0380476" y="2855896"/>
            <a:ext cx="595784" cy="465203"/>
            <a:chOff x="6516216" y="1922586"/>
            <a:chExt cx="595784" cy="465203"/>
          </a:xfrm>
        </p:grpSpPr>
        <p:sp>
          <p:nvSpPr>
            <p:cNvPr id="7" name="TextBox 6"/>
            <p:cNvSpPr txBox="1"/>
            <p:nvPr/>
          </p:nvSpPr>
          <p:spPr>
            <a:xfrm>
              <a:off x="6517425" y="201845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45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846277" y="2297723"/>
              <a:ext cx="265723" cy="80281"/>
            </a:xfrm>
            <a:custGeom>
              <a:avLst/>
              <a:gdLst>
                <a:gd name="connsiteX0" fmla="*/ 0 w 265723"/>
                <a:gd name="connsiteY0" fmla="*/ 0 h 80281"/>
                <a:gd name="connsiteX1" fmla="*/ 109415 w 265723"/>
                <a:gd name="connsiteY1" fmla="*/ 70339 h 80281"/>
                <a:gd name="connsiteX2" fmla="*/ 265723 w 265723"/>
                <a:gd name="connsiteY2" fmla="*/ 78154 h 8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23" h="80281">
                  <a:moveTo>
                    <a:pt x="0" y="0"/>
                  </a:moveTo>
                  <a:cubicBezTo>
                    <a:pt x="32564" y="28656"/>
                    <a:pt x="65128" y="57313"/>
                    <a:pt x="109415" y="70339"/>
                  </a:cubicBezTo>
                  <a:cubicBezTo>
                    <a:pt x="153702" y="83365"/>
                    <a:pt x="209712" y="80759"/>
                    <a:pt x="265723" y="78154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516216" y="1922586"/>
              <a:ext cx="93784" cy="203200"/>
            </a:xfrm>
            <a:custGeom>
              <a:avLst/>
              <a:gdLst>
                <a:gd name="connsiteX0" fmla="*/ 109415 w 109415"/>
                <a:gd name="connsiteY0" fmla="*/ 164123 h 164123"/>
                <a:gd name="connsiteX1" fmla="*/ 31261 w 109415"/>
                <a:gd name="connsiteY1" fmla="*/ 85969 h 164123"/>
                <a:gd name="connsiteX2" fmla="*/ 0 w 109415"/>
                <a:gd name="connsiteY2" fmla="*/ 0 h 164123"/>
                <a:gd name="connsiteX0" fmla="*/ 93784 w 93784"/>
                <a:gd name="connsiteY0" fmla="*/ 203200 h 203200"/>
                <a:gd name="connsiteX1" fmla="*/ 31261 w 93784"/>
                <a:gd name="connsiteY1" fmla="*/ 85969 h 203200"/>
                <a:gd name="connsiteX2" fmla="*/ 0 w 93784"/>
                <a:gd name="connsiteY2" fmla="*/ 0 h 203200"/>
                <a:gd name="connsiteX0" fmla="*/ 93784 w 93784"/>
                <a:gd name="connsiteY0" fmla="*/ 203200 h 203200"/>
                <a:gd name="connsiteX1" fmla="*/ 7815 w 93784"/>
                <a:gd name="connsiteY1" fmla="*/ 101600 h 203200"/>
                <a:gd name="connsiteX2" fmla="*/ 0 w 93784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784" h="203200">
                  <a:moveTo>
                    <a:pt x="93784" y="203200"/>
                  </a:moveTo>
                  <a:cubicBezTo>
                    <a:pt x="63825" y="177800"/>
                    <a:pt x="23446" y="135467"/>
                    <a:pt x="7815" y="101600"/>
                  </a:cubicBezTo>
                  <a:cubicBezTo>
                    <a:pt x="-7816" y="67733"/>
                    <a:pt x="6512" y="29307"/>
                    <a:pt x="0" y="0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10958645" y="2480088"/>
            <a:ext cx="0" cy="216024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6871" y="99292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Trigonometry is the “math” of dealing with triangles.  </a:t>
            </a:r>
            <a:r>
              <a:rPr lang="en-US" sz="2000" u="sng" dirty="0"/>
              <a:t>A very important concept in engineering</a:t>
            </a:r>
            <a:r>
              <a:rPr lang="en-US" sz="2000" dirty="0"/>
              <a:t>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4531" y="1792143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need to know the “internal” angles of the triangle…  Is it possible to determine the internal angles of this triangle?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6871" y="2672916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First, we are working with force components, so engineers want to work with “right triangles”.  This means that one angle is going to be 90 degrees.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50828" y="2385104"/>
            <a:ext cx="89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0867" y="389705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Because engineers like to work in an “orthogonal” manner, This angle is also 90 degrees…  </a:t>
            </a:r>
          </a:p>
        </p:txBody>
      </p:sp>
      <p:sp>
        <p:nvSpPr>
          <p:cNvPr id="22" name="Oval 21"/>
          <p:cNvSpPr/>
          <p:nvPr/>
        </p:nvSpPr>
        <p:spPr>
          <a:xfrm>
            <a:off x="10596500" y="2039653"/>
            <a:ext cx="684076" cy="690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20867" y="48331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 we can calculate this internal angle to be 45 </a:t>
            </a:r>
            <a:r>
              <a:rPr lang="en-US" sz="2000" dirty="0" err="1"/>
              <a:t>deg</a:t>
            </a:r>
            <a:r>
              <a:rPr lang="en-US" sz="2000" dirty="0"/>
              <a:t>  (90 – 45 = 45)…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41101" y="2397878"/>
            <a:ext cx="56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21390" y="3442490"/>
            <a:ext cx="89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4" y="5687056"/>
            <a:ext cx="10299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Trigonometry says the sum of the internal angles of a triangle is 180 degrees.  Thus, the final missing angle is 45 </a:t>
            </a:r>
            <a:r>
              <a:rPr lang="en-US" sz="2000" dirty="0" err="1"/>
              <a:t>deg</a:t>
            </a:r>
            <a:r>
              <a:rPr lang="en-US" sz="2000" dirty="0"/>
              <a:t> (180 – 90 – 45 = 45).  </a:t>
            </a:r>
          </a:p>
        </p:txBody>
      </p:sp>
    </p:spTree>
    <p:extLst>
      <p:ext uri="{BB962C8B-B14F-4D97-AF65-F5344CB8AC3E}">
        <p14:creationId xmlns:p14="http://schemas.microsoft.com/office/powerpoint/2010/main" val="772236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143219" y="2145664"/>
            <a:ext cx="2474984" cy="18233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143220" y="2145664"/>
            <a:ext cx="245487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143219" y="2145664"/>
            <a:ext cx="0" cy="1823396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95559" y="2247343"/>
            <a:ext cx="56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90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00659" y="2115994"/>
            <a:ext cx="56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45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6121" y="3304729"/>
            <a:ext cx="56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80712" y="3124106"/>
            <a:ext cx="2027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 </a:t>
            </a:r>
            <a:r>
              <a:rPr lang="en-US" sz="2400" b="1" dirty="0" err="1">
                <a:solidFill>
                  <a:srgbClr val="FF0000"/>
                </a:solidFill>
              </a:rPr>
              <a:t>lbs</a:t>
            </a:r>
            <a:r>
              <a:rPr lang="en-US" sz="2400" b="1" dirty="0">
                <a:solidFill>
                  <a:srgbClr val="FF0000"/>
                </a:solidFill>
              </a:rPr>
              <a:t>  (given)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5560" y="486916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Sine (angle)   =  </a:t>
            </a:r>
            <a:r>
              <a:rPr lang="en-US" sz="2400" dirty="0" err="1"/>
              <a:t>Opp</a:t>
            </a:r>
            <a:r>
              <a:rPr lang="en-US" sz="2400" dirty="0"/>
              <a:t> / </a:t>
            </a:r>
            <a:r>
              <a:rPr lang="en-US" sz="2400" dirty="0" err="1"/>
              <a:t>Hyp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487554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Opp</a:t>
            </a:r>
            <a:r>
              <a:rPr lang="en-US" sz="2400" dirty="0"/>
              <a:t>  =  </a:t>
            </a:r>
            <a:r>
              <a:rPr lang="en-US" sz="2400" dirty="0" err="1"/>
              <a:t>Hyp</a:t>
            </a:r>
            <a:r>
              <a:rPr lang="en-US" sz="2400" dirty="0"/>
              <a:t>  x  Sine (angle)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5560" y="5481229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Cosine (angle)   =  </a:t>
            </a:r>
            <a:r>
              <a:rPr lang="en-US" sz="2400" dirty="0" err="1"/>
              <a:t>Adj</a:t>
            </a:r>
            <a:r>
              <a:rPr lang="en-US" sz="2400" dirty="0"/>
              <a:t> / </a:t>
            </a:r>
            <a:r>
              <a:rPr lang="en-US" sz="2400" dirty="0" err="1"/>
              <a:t>Hyp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481229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</a:t>
            </a:r>
            <a:r>
              <a:rPr lang="en-US" sz="2400" dirty="0" err="1"/>
              <a:t>Adj</a:t>
            </a:r>
            <a:r>
              <a:rPr lang="en-US" sz="2400" dirty="0"/>
              <a:t>  =  </a:t>
            </a:r>
            <a:r>
              <a:rPr lang="en-US" sz="2400" dirty="0" err="1"/>
              <a:t>Hyp</a:t>
            </a:r>
            <a:r>
              <a:rPr lang="en-US" sz="2400" dirty="0"/>
              <a:t>  x  Cosine (angle)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71564" y="3032957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Opp</a:t>
            </a:r>
            <a:r>
              <a:rPr lang="en-US" sz="2400" dirty="0"/>
              <a:t>  =  50 </a:t>
            </a:r>
            <a:r>
              <a:rPr lang="en-US" sz="2400" dirty="0" err="1"/>
              <a:t>lbs</a:t>
            </a:r>
            <a:r>
              <a:rPr lang="en-US" sz="2400" dirty="0"/>
              <a:t>   x   Sine (45)</a:t>
            </a:r>
          </a:p>
          <a:p>
            <a:r>
              <a:rPr lang="en-US" sz="2400" dirty="0"/>
              <a:t>          =  35.4 </a:t>
            </a:r>
            <a:r>
              <a:rPr lang="en-US" sz="2400" dirty="0" err="1"/>
              <a:t>lbs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663952" y="1016733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</a:t>
            </a:r>
            <a:r>
              <a:rPr lang="en-US" sz="2400" dirty="0" err="1"/>
              <a:t>Adj</a:t>
            </a:r>
            <a:r>
              <a:rPr lang="en-US" sz="2400" dirty="0"/>
              <a:t>  =  50 </a:t>
            </a:r>
            <a:r>
              <a:rPr lang="en-US" sz="2400" dirty="0" err="1"/>
              <a:t>lbs</a:t>
            </a:r>
            <a:r>
              <a:rPr lang="en-US" sz="2400" dirty="0"/>
              <a:t>   x   Cosine (45)</a:t>
            </a:r>
          </a:p>
          <a:p>
            <a:r>
              <a:rPr lang="en-US" sz="2400" dirty="0"/>
              <a:t>          =  35.4 </a:t>
            </a:r>
            <a:r>
              <a:rPr lang="en-US" sz="2400" dirty="0" err="1"/>
              <a:t>lbs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9376" y="231032"/>
            <a:ext cx="4932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Lets assume the force acting on the beam is 50 pounds…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23992" y="1432231"/>
            <a:ext cx="2808312" cy="9145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23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62749E-8 L -0.42517 -0.354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17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6067E-6 L -0.05104 -0.73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365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23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73760" y="1486524"/>
            <a:ext cx="432048" cy="34923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245768" y="4635422"/>
            <a:ext cx="252028" cy="271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05608" y="27075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Force</a:t>
            </a:r>
          </a:p>
        </p:txBody>
      </p:sp>
      <p:sp>
        <p:nvSpPr>
          <p:cNvPr id="7" name="Right Brace 6"/>
          <p:cNvSpPr/>
          <p:nvPr/>
        </p:nvSpPr>
        <p:spPr>
          <a:xfrm>
            <a:off x="9713820" y="1702548"/>
            <a:ext cx="612068" cy="30437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10042502" y="30660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30799" y="5230941"/>
            <a:ext cx="156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torque is about Point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37756" y="42948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057636" y="1630540"/>
            <a:ext cx="1116124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424204" y="1352242"/>
            <a:ext cx="3667061" cy="2330527"/>
            <a:chOff x="5189415" y="1123873"/>
            <a:chExt cx="3667061" cy="2330527"/>
          </a:xfrm>
        </p:grpSpPr>
        <p:sp>
          <p:nvSpPr>
            <p:cNvPr id="14" name="Freeform 13"/>
            <p:cNvSpPr/>
            <p:nvPr/>
          </p:nvSpPr>
          <p:spPr>
            <a:xfrm>
              <a:off x="5189415" y="1416499"/>
              <a:ext cx="3360616" cy="2037901"/>
            </a:xfrm>
            <a:custGeom>
              <a:avLst/>
              <a:gdLst>
                <a:gd name="connsiteX0" fmla="*/ 3360616 w 3360616"/>
                <a:gd name="connsiteY0" fmla="*/ 584239 h 2037901"/>
                <a:gd name="connsiteX1" fmla="*/ 3157416 w 3360616"/>
                <a:gd name="connsiteY1" fmla="*/ 341963 h 2037901"/>
                <a:gd name="connsiteX2" fmla="*/ 2868247 w 3360616"/>
                <a:gd name="connsiteY2" fmla="*/ 146578 h 2037901"/>
                <a:gd name="connsiteX3" fmla="*/ 2493108 w 3360616"/>
                <a:gd name="connsiteY3" fmla="*/ 44978 h 2037901"/>
                <a:gd name="connsiteX4" fmla="*/ 2149231 w 3360616"/>
                <a:gd name="connsiteY4" fmla="*/ 5901 h 2037901"/>
                <a:gd name="connsiteX5" fmla="*/ 1750647 w 3360616"/>
                <a:gd name="connsiteY5" fmla="*/ 5901 h 2037901"/>
                <a:gd name="connsiteX6" fmla="*/ 1367693 w 3360616"/>
                <a:gd name="connsiteY6" fmla="*/ 60609 h 2037901"/>
                <a:gd name="connsiteX7" fmla="*/ 1078523 w 3360616"/>
                <a:gd name="connsiteY7" fmla="*/ 170024 h 2037901"/>
                <a:gd name="connsiteX8" fmla="*/ 765908 w 3360616"/>
                <a:gd name="connsiteY8" fmla="*/ 349778 h 2037901"/>
                <a:gd name="connsiteX9" fmla="*/ 484554 w 3360616"/>
                <a:gd name="connsiteY9" fmla="*/ 615501 h 2037901"/>
                <a:gd name="connsiteX10" fmla="*/ 211016 w 3360616"/>
                <a:gd name="connsiteY10" fmla="*/ 1006270 h 2037901"/>
                <a:gd name="connsiteX11" fmla="*/ 46893 w 3360616"/>
                <a:gd name="connsiteY11" fmla="*/ 1522086 h 2037901"/>
                <a:gd name="connsiteX12" fmla="*/ 0 w 3360616"/>
                <a:gd name="connsiteY12" fmla="*/ 2037901 h 203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60616" h="2037901">
                  <a:moveTo>
                    <a:pt x="3360616" y="584239"/>
                  </a:moveTo>
                  <a:cubicBezTo>
                    <a:pt x="3300047" y="499573"/>
                    <a:pt x="3239478" y="414907"/>
                    <a:pt x="3157416" y="341963"/>
                  </a:cubicBezTo>
                  <a:cubicBezTo>
                    <a:pt x="3075354" y="269019"/>
                    <a:pt x="2978965" y="196075"/>
                    <a:pt x="2868247" y="146578"/>
                  </a:cubicBezTo>
                  <a:cubicBezTo>
                    <a:pt x="2757529" y="97081"/>
                    <a:pt x="2612944" y="68424"/>
                    <a:pt x="2493108" y="44978"/>
                  </a:cubicBezTo>
                  <a:cubicBezTo>
                    <a:pt x="2373272" y="21532"/>
                    <a:pt x="2272974" y="12414"/>
                    <a:pt x="2149231" y="5901"/>
                  </a:cubicBezTo>
                  <a:cubicBezTo>
                    <a:pt x="2025488" y="-612"/>
                    <a:pt x="1880903" y="-3217"/>
                    <a:pt x="1750647" y="5901"/>
                  </a:cubicBezTo>
                  <a:cubicBezTo>
                    <a:pt x="1620391" y="15019"/>
                    <a:pt x="1479714" y="33255"/>
                    <a:pt x="1367693" y="60609"/>
                  </a:cubicBezTo>
                  <a:cubicBezTo>
                    <a:pt x="1255672" y="87963"/>
                    <a:pt x="1178820" y="121829"/>
                    <a:pt x="1078523" y="170024"/>
                  </a:cubicBezTo>
                  <a:cubicBezTo>
                    <a:pt x="978226" y="218219"/>
                    <a:pt x="864903" y="275532"/>
                    <a:pt x="765908" y="349778"/>
                  </a:cubicBezTo>
                  <a:cubicBezTo>
                    <a:pt x="666913" y="424024"/>
                    <a:pt x="577036" y="506086"/>
                    <a:pt x="484554" y="615501"/>
                  </a:cubicBezTo>
                  <a:cubicBezTo>
                    <a:pt x="392072" y="724916"/>
                    <a:pt x="283959" y="855173"/>
                    <a:pt x="211016" y="1006270"/>
                  </a:cubicBezTo>
                  <a:cubicBezTo>
                    <a:pt x="138072" y="1157368"/>
                    <a:pt x="82062" y="1350148"/>
                    <a:pt x="46893" y="1522086"/>
                  </a:cubicBezTo>
                  <a:cubicBezTo>
                    <a:pt x="11724" y="1694024"/>
                    <a:pt x="5862" y="1865962"/>
                    <a:pt x="0" y="2037901"/>
                  </a:cubicBezTo>
                </a:path>
              </a:pathLst>
            </a:custGeom>
            <a:noFill/>
            <a:ln w="57150">
              <a:prstDash val="sysDash"/>
              <a:headEnd type="none" w="med" len="med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68344" y="1123873"/>
              <a:ext cx="1188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Rotation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200031" y="1093008"/>
            <a:ext cx="106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35.4 </a:t>
            </a:r>
            <a:r>
              <a:rPr lang="en-US" dirty="0" err="1"/>
              <a:t>lbs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7408" y="1295474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distance between the force and the beam’s pivot point is 2 feet, then the resulting torque is calculated as follows: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7408" y="2816153"/>
            <a:ext cx="4963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Torque  =   Force  x   Distance </a:t>
            </a:r>
          </a:p>
          <a:p>
            <a:r>
              <a:rPr lang="en-US" sz="2400" dirty="0"/>
              <a:t>              =    35.4 </a:t>
            </a:r>
            <a:r>
              <a:rPr lang="en-US" sz="2400" dirty="0" err="1"/>
              <a:t>lbs</a:t>
            </a:r>
            <a:r>
              <a:rPr lang="en-US" sz="2400" dirty="0"/>
              <a:t>   x    2  </a:t>
            </a:r>
            <a:r>
              <a:rPr lang="en-US" sz="2400" dirty="0" err="1"/>
              <a:t>ft</a:t>
            </a:r>
            <a:endParaRPr lang="en-US" sz="2400" dirty="0"/>
          </a:p>
          <a:p>
            <a:r>
              <a:rPr lang="en-US" sz="2400" dirty="0"/>
              <a:t>              =    70.8  </a:t>
            </a:r>
            <a:r>
              <a:rPr lang="en-US" sz="2400" dirty="0" err="1"/>
              <a:t>ft</a:t>
            </a:r>
            <a:r>
              <a:rPr lang="en-US" sz="2400" dirty="0"/>
              <a:t> </a:t>
            </a:r>
            <a:r>
              <a:rPr lang="en-US" sz="2400" dirty="0" err="1"/>
              <a:t>lbs</a:t>
            </a:r>
            <a:r>
              <a:rPr lang="en-US" sz="2400" dirty="0"/>
              <a:t>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4828" y="4532927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we attached a motor at Point A, it would have to have a torque of 70.8 </a:t>
            </a:r>
            <a:r>
              <a:rPr lang="en-US" sz="2400" dirty="0" err="1"/>
              <a:t>ft</a:t>
            </a:r>
            <a:r>
              <a:rPr lang="en-US" sz="2400" dirty="0"/>
              <a:t>-pounds to keep the beam from rotating…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7602" y="22609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Here is what our system looks like…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803232" y="3076900"/>
            <a:ext cx="80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95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83432" y="353106"/>
            <a:ext cx="1004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a robot, torque is usually generated by a motor of some sort.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540-06BA-45FB-BF25-314D2C9B5BAD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00057" y="3781909"/>
            <a:ext cx="10598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Motors will rarely have the exact torque or speed you need to accomplish some function…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C56B46-219D-4220-9060-C0F28D636AF8}"/>
              </a:ext>
            </a:extLst>
          </p:cNvPr>
          <p:cNvGrpSpPr/>
          <p:nvPr/>
        </p:nvGrpSpPr>
        <p:grpSpPr>
          <a:xfrm>
            <a:off x="2819636" y="1376772"/>
            <a:ext cx="5245219" cy="1893861"/>
            <a:chOff x="2189825" y="1683841"/>
            <a:chExt cx="5245219" cy="1893861"/>
          </a:xfrm>
        </p:grpSpPr>
        <p:grpSp>
          <p:nvGrpSpPr>
            <p:cNvPr id="2" name="Group 1"/>
            <p:cNvGrpSpPr/>
            <p:nvPr/>
          </p:nvGrpSpPr>
          <p:grpSpPr>
            <a:xfrm>
              <a:off x="4691844" y="1683841"/>
              <a:ext cx="2743200" cy="1667651"/>
              <a:chOff x="2942332" y="2268543"/>
              <a:chExt cx="2743200" cy="1667651"/>
            </a:xfrm>
          </p:grpSpPr>
          <p:sp>
            <p:nvSpPr>
              <p:cNvPr id="8" name="Freeform 7"/>
              <p:cNvSpPr/>
              <p:nvPr/>
            </p:nvSpPr>
            <p:spPr>
              <a:xfrm rot="20535953">
                <a:off x="5019109" y="2268543"/>
                <a:ext cx="441878" cy="1667651"/>
              </a:xfrm>
              <a:custGeom>
                <a:avLst/>
                <a:gdLst>
                  <a:gd name="connsiteX0" fmla="*/ 0 w 769772"/>
                  <a:gd name="connsiteY0" fmla="*/ 333179 h 1373477"/>
                  <a:gd name="connsiteX1" fmla="*/ 34290 w 769772"/>
                  <a:gd name="connsiteY1" fmla="*/ 93149 h 1373477"/>
                  <a:gd name="connsiteX2" fmla="*/ 205740 w 769772"/>
                  <a:gd name="connsiteY2" fmla="*/ 1709 h 1373477"/>
                  <a:gd name="connsiteX3" fmla="*/ 411480 w 769772"/>
                  <a:gd name="connsiteY3" fmla="*/ 161729 h 1373477"/>
                  <a:gd name="connsiteX4" fmla="*/ 720090 w 769772"/>
                  <a:gd name="connsiteY4" fmla="*/ 756089 h 1373477"/>
                  <a:gd name="connsiteX5" fmla="*/ 742950 w 769772"/>
                  <a:gd name="connsiteY5" fmla="*/ 1213289 h 1373477"/>
                  <a:gd name="connsiteX6" fmla="*/ 457200 w 769772"/>
                  <a:gd name="connsiteY6" fmla="*/ 1373309 h 1373477"/>
                  <a:gd name="connsiteX7" fmla="*/ 148590 w 769772"/>
                  <a:gd name="connsiteY7" fmla="*/ 1190429 h 1373477"/>
                  <a:gd name="connsiteX8" fmla="*/ 34290 w 769772"/>
                  <a:gd name="connsiteY8" fmla="*/ 733229 h 1373477"/>
                  <a:gd name="connsiteX0" fmla="*/ 0 w 760585"/>
                  <a:gd name="connsiteY0" fmla="*/ 333179 h 1373477"/>
                  <a:gd name="connsiteX1" fmla="*/ 34290 w 760585"/>
                  <a:gd name="connsiteY1" fmla="*/ 93149 h 1373477"/>
                  <a:gd name="connsiteX2" fmla="*/ 205740 w 760585"/>
                  <a:gd name="connsiteY2" fmla="*/ 1709 h 1373477"/>
                  <a:gd name="connsiteX3" fmla="*/ 411480 w 760585"/>
                  <a:gd name="connsiteY3" fmla="*/ 161729 h 1373477"/>
                  <a:gd name="connsiteX4" fmla="*/ 640080 w 760585"/>
                  <a:gd name="connsiteY4" fmla="*/ 413189 h 1373477"/>
                  <a:gd name="connsiteX5" fmla="*/ 720090 w 760585"/>
                  <a:gd name="connsiteY5" fmla="*/ 756089 h 1373477"/>
                  <a:gd name="connsiteX6" fmla="*/ 742950 w 760585"/>
                  <a:gd name="connsiteY6" fmla="*/ 1213289 h 1373477"/>
                  <a:gd name="connsiteX7" fmla="*/ 457200 w 760585"/>
                  <a:gd name="connsiteY7" fmla="*/ 1373309 h 1373477"/>
                  <a:gd name="connsiteX8" fmla="*/ 148590 w 760585"/>
                  <a:gd name="connsiteY8" fmla="*/ 1190429 h 1373477"/>
                  <a:gd name="connsiteX9" fmla="*/ 34290 w 760585"/>
                  <a:gd name="connsiteY9" fmla="*/ 733229 h 1373477"/>
                  <a:gd name="connsiteX0" fmla="*/ 0 w 760585"/>
                  <a:gd name="connsiteY0" fmla="*/ 332334 h 1372632"/>
                  <a:gd name="connsiteX1" fmla="*/ 34290 w 760585"/>
                  <a:gd name="connsiteY1" fmla="*/ 92304 h 1372632"/>
                  <a:gd name="connsiteX2" fmla="*/ 205740 w 760585"/>
                  <a:gd name="connsiteY2" fmla="*/ 864 h 1372632"/>
                  <a:gd name="connsiteX3" fmla="*/ 457200 w 760585"/>
                  <a:gd name="connsiteY3" fmla="*/ 138024 h 1372632"/>
                  <a:gd name="connsiteX4" fmla="*/ 640080 w 760585"/>
                  <a:gd name="connsiteY4" fmla="*/ 412344 h 1372632"/>
                  <a:gd name="connsiteX5" fmla="*/ 720090 w 760585"/>
                  <a:gd name="connsiteY5" fmla="*/ 755244 h 1372632"/>
                  <a:gd name="connsiteX6" fmla="*/ 742950 w 760585"/>
                  <a:gd name="connsiteY6" fmla="*/ 1212444 h 1372632"/>
                  <a:gd name="connsiteX7" fmla="*/ 457200 w 760585"/>
                  <a:gd name="connsiteY7" fmla="*/ 1372464 h 1372632"/>
                  <a:gd name="connsiteX8" fmla="*/ 148590 w 760585"/>
                  <a:gd name="connsiteY8" fmla="*/ 1189584 h 1372632"/>
                  <a:gd name="connsiteX9" fmla="*/ 34290 w 760585"/>
                  <a:gd name="connsiteY9" fmla="*/ 732384 h 1372632"/>
                  <a:gd name="connsiteX0" fmla="*/ 0 w 787989"/>
                  <a:gd name="connsiteY0" fmla="*/ 332334 h 1372619"/>
                  <a:gd name="connsiteX1" fmla="*/ 34290 w 787989"/>
                  <a:gd name="connsiteY1" fmla="*/ 92304 h 1372619"/>
                  <a:gd name="connsiteX2" fmla="*/ 205740 w 787989"/>
                  <a:gd name="connsiteY2" fmla="*/ 864 h 1372619"/>
                  <a:gd name="connsiteX3" fmla="*/ 457200 w 787989"/>
                  <a:gd name="connsiteY3" fmla="*/ 138024 h 1372619"/>
                  <a:gd name="connsiteX4" fmla="*/ 640080 w 787989"/>
                  <a:gd name="connsiteY4" fmla="*/ 412344 h 1372619"/>
                  <a:gd name="connsiteX5" fmla="*/ 777240 w 787989"/>
                  <a:gd name="connsiteY5" fmla="*/ 789534 h 1372619"/>
                  <a:gd name="connsiteX6" fmla="*/ 742950 w 787989"/>
                  <a:gd name="connsiteY6" fmla="*/ 1212444 h 1372619"/>
                  <a:gd name="connsiteX7" fmla="*/ 457200 w 787989"/>
                  <a:gd name="connsiteY7" fmla="*/ 1372464 h 1372619"/>
                  <a:gd name="connsiteX8" fmla="*/ 148590 w 787989"/>
                  <a:gd name="connsiteY8" fmla="*/ 1189584 h 1372619"/>
                  <a:gd name="connsiteX9" fmla="*/ 34290 w 787989"/>
                  <a:gd name="connsiteY9" fmla="*/ 732384 h 1372619"/>
                  <a:gd name="connsiteX0" fmla="*/ 0 w 787989"/>
                  <a:gd name="connsiteY0" fmla="*/ 332334 h 1372619"/>
                  <a:gd name="connsiteX1" fmla="*/ 34290 w 787989"/>
                  <a:gd name="connsiteY1" fmla="*/ 92304 h 1372619"/>
                  <a:gd name="connsiteX2" fmla="*/ 205740 w 787989"/>
                  <a:gd name="connsiteY2" fmla="*/ 864 h 1372619"/>
                  <a:gd name="connsiteX3" fmla="*/ 457200 w 787989"/>
                  <a:gd name="connsiteY3" fmla="*/ 138024 h 1372619"/>
                  <a:gd name="connsiteX4" fmla="*/ 640080 w 787989"/>
                  <a:gd name="connsiteY4" fmla="*/ 412344 h 1372619"/>
                  <a:gd name="connsiteX5" fmla="*/ 777240 w 787989"/>
                  <a:gd name="connsiteY5" fmla="*/ 789534 h 1372619"/>
                  <a:gd name="connsiteX6" fmla="*/ 742950 w 787989"/>
                  <a:gd name="connsiteY6" fmla="*/ 1212444 h 1372619"/>
                  <a:gd name="connsiteX7" fmla="*/ 457200 w 787989"/>
                  <a:gd name="connsiteY7" fmla="*/ 1372464 h 1372619"/>
                  <a:gd name="connsiteX8" fmla="*/ 148590 w 787989"/>
                  <a:gd name="connsiteY8" fmla="*/ 1189584 h 1372619"/>
                  <a:gd name="connsiteX9" fmla="*/ 77062 w 787989"/>
                  <a:gd name="connsiteY9" fmla="*/ 954946 h 1372619"/>
                  <a:gd name="connsiteX0" fmla="*/ 10032 w 798021"/>
                  <a:gd name="connsiteY0" fmla="*/ 332334 h 1372619"/>
                  <a:gd name="connsiteX1" fmla="*/ 44322 w 798021"/>
                  <a:gd name="connsiteY1" fmla="*/ 92304 h 1372619"/>
                  <a:gd name="connsiteX2" fmla="*/ 215772 w 798021"/>
                  <a:gd name="connsiteY2" fmla="*/ 864 h 1372619"/>
                  <a:gd name="connsiteX3" fmla="*/ 467232 w 798021"/>
                  <a:gd name="connsiteY3" fmla="*/ 138024 h 1372619"/>
                  <a:gd name="connsiteX4" fmla="*/ 650112 w 798021"/>
                  <a:gd name="connsiteY4" fmla="*/ 412344 h 1372619"/>
                  <a:gd name="connsiteX5" fmla="*/ 787272 w 798021"/>
                  <a:gd name="connsiteY5" fmla="*/ 789534 h 1372619"/>
                  <a:gd name="connsiteX6" fmla="*/ 752982 w 798021"/>
                  <a:gd name="connsiteY6" fmla="*/ 1212444 h 1372619"/>
                  <a:gd name="connsiteX7" fmla="*/ 467232 w 798021"/>
                  <a:gd name="connsiteY7" fmla="*/ 1372464 h 1372619"/>
                  <a:gd name="connsiteX8" fmla="*/ 158622 w 798021"/>
                  <a:gd name="connsiteY8" fmla="*/ 1189584 h 1372619"/>
                  <a:gd name="connsiteX9" fmla="*/ 1 w 798021"/>
                  <a:gd name="connsiteY9" fmla="*/ 943503 h 1372619"/>
                  <a:gd name="connsiteX0" fmla="*/ 0 w 889011"/>
                  <a:gd name="connsiteY0" fmla="*/ 338799 h 1372636"/>
                  <a:gd name="connsiteX1" fmla="*/ 135312 w 889011"/>
                  <a:gd name="connsiteY1" fmla="*/ 92321 h 1372636"/>
                  <a:gd name="connsiteX2" fmla="*/ 306762 w 889011"/>
                  <a:gd name="connsiteY2" fmla="*/ 881 h 1372636"/>
                  <a:gd name="connsiteX3" fmla="*/ 558222 w 889011"/>
                  <a:gd name="connsiteY3" fmla="*/ 138041 h 1372636"/>
                  <a:gd name="connsiteX4" fmla="*/ 741102 w 889011"/>
                  <a:gd name="connsiteY4" fmla="*/ 412361 h 1372636"/>
                  <a:gd name="connsiteX5" fmla="*/ 878262 w 889011"/>
                  <a:gd name="connsiteY5" fmla="*/ 789551 h 1372636"/>
                  <a:gd name="connsiteX6" fmla="*/ 843972 w 889011"/>
                  <a:gd name="connsiteY6" fmla="*/ 1212461 h 1372636"/>
                  <a:gd name="connsiteX7" fmla="*/ 558222 w 889011"/>
                  <a:gd name="connsiteY7" fmla="*/ 1372481 h 1372636"/>
                  <a:gd name="connsiteX8" fmla="*/ 249612 w 889011"/>
                  <a:gd name="connsiteY8" fmla="*/ 1189601 h 1372636"/>
                  <a:gd name="connsiteX9" fmla="*/ 90991 w 889011"/>
                  <a:gd name="connsiteY9" fmla="*/ 943520 h 1372636"/>
                  <a:gd name="connsiteX0" fmla="*/ 0 w 889011"/>
                  <a:gd name="connsiteY0" fmla="*/ 338799 h 1372506"/>
                  <a:gd name="connsiteX1" fmla="*/ 135312 w 889011"/>
                  <a:gd name="connsiteY1" fmla="*/ 92321 h 1372506"/>
                  <a:gd name="connsiteX2" fmla="*/ 306762 w 889011"/>
                  <a:gd name="connsiteY2" fmla="*/ 881 h 1372506"/>
                  <a:gd name="connsiteX3" fmla="*/ 558222 w 889011"/>
                  <a:gd name="connsiteY3" fmla="*/ 138041 h 1372506"/>
                  <a:gd name="connsiteX4" fmla="*/ 741102 w 889011"/>
                  <a:gd name="connsiteY4" fmla="*/ 412361 h 1372506"/>
                  <a:gd name="connsiteX5" fmla="*/ 878262 w 889011"/>
                  <a:gd name="connsiteY5" fmla="*/ 789551 h 1372506"/>
                  <a:gd name="connsiteX6" fmla="*/ 843972 w 889011"/>
                  <a:gd name="connsiteY6" fmla="*/ 1212461 h 1372506"/>
                  <a:gd name="connsiteX7" fmla="*/ 558222 w 889011"/>
                  <a:gd name="connsiteY7" fmla="*/ 1372481 h 1372506"/>
                  <a:gd name="connsiteX8" fmla="*/ 199986 w 889011"/>
                  <a:gd name="connsiteY8" fmla="*/ 1222524 h 1372506"/>
                  <a:gd name="connsiteX9" fmla="*/ 90991 w 889011"/>
                  <a:gd name="connsiteY9" fmla="*/ 943520 h 1372506"/>
                  <a:gd name="connsiteX0" fmla="*/ 0 w 889011"/>
                  <a:gd name="connsiteY0" fmla="*/ 339099 h 1372806"/>
                  <a:gd name="connsiteX1" fmla="*/ 135312 w 889011"/>
                  <a:gd name="connsiteY1" fmla="*/ 92621 h 1372806"/>
                  <a:gd name="connsiteX2" fmla="*/ 306762 w 889011"/>
                  <a:gd name="connsiteY2" fmla="*/ 1181 h 1372806"/>
                  <a:gd name="connsiteX3" fmla="*/ 623543 w 889011"/>
                  <a:gd name="connsiteY3" fmla="*/ 146924 h 1372806"/>
                  <a:gd name="connsiteX4" fmla="*/ 741102 w 889011"/>
                  <a:gd name="connsiteY4" fmla="*/ 412661 h 1372806"/>
                  <a:gd name="connsiteX5" fmla="*/ 878262 w 889011"/>
                  <a:gd name="connsiteY5" fmla="*/ 789851 h 1372806"/>
                  <a:gd name="connsiteX6" fmla="*/ 843972 w 889011"/>
                  <a:gd name="connsiteY6" fmla="*/ 1212761 h 1372806"/>
                  <a:gd name="connsiteX7" fmla="*/ 558222 w 889011"/>
                  <a:gd name="connsiteY7" fmla="*/ 1372781 h 1372806"/>
                  <a:gd name="connsiteX8" fmla="*/ 199986 w 889011"/>
                  <a:gd name="connsiteY8" fmla="*/ 1222824 h 1372806"/>
                  <a:gd name="connsiteX9" fmla="*/ 90991 w 889011"/>
                  <a:gd name="connsiteY9" fmla="*/ 943820 h 1372806"/>
                  <a:gd name="connsiteX0" fmla="*/ 0 w 889011"/>
                  <a:gd name="connsiteY0" fmla="*/ 336650 h 1370357"/>
                  <a:gd name="connsiteX1" fmla="*/ 135312 w 889011"/>
                  <a:gd name="connsiteY1" fmla="*/ 90172 h 1370357"/>
                  <a:gd name="connsiteX2" fmla="*/ 400819 w 889011"/>
                  <a:gd name="connsiteY2" fmla="*/ 1229 h 1370357"/>
                  <a:gd name="connsiteX3" fmla="*/ 623543 w 889011"/>
                  <a:gd name="connsiteY3" fmla="*/ 144475 h 1370357"/>
                  <a:gd name="connsiteX4" fmla="*/ 741102 w 889011"/>
                  <a:gd name="connsiteY4" fmla="*/ 410212 h 1370357"/>
                  <a:gd name="connsiteX5" fmla="*/ 878262 w 889011"/>
                  <a:gd name="connsiteY5" fmla="*/ 787402 h 1370357"/>
                  <a:gd name="connsiteX6" fmla="*/ 843972 w 889011"/>
                  <a:gd name="connsiteY6" fmla="*/ 1210312 h 1370357"/>
                  <a:gd name="connsiteX7" fmla="*/ 558222 w 889011"/>
                  <a:gd name="connsiteY7" fmla="*/ 1370332 h 1370357"/>
                  <a:gd name="connsiteX8" fmla="*/ 199986 w 889011"/>
                  <a:gd name="connsiteY8" fmla="*/ 1220375 h 1370357"/>
                  <a:gd name="connsiteX9" fmla="*/ 90991 w 889011"/>
                  <a:gd name="connsiteY9" fmla="*/ 941371 h 1370357"/>
                  <a:gd name="connsiteX0" fmla="*/ 0 w 883755"/>
                  <a:gd name="connsiteY0" fmla="*/ 336650 h 1370357"/>
                  <a:gd name="connsiteX1" fmla="*/ 135312 w 883755"/>
                  <a:gd name="connsiteY1" fmla="*/ 90172 h 1370357"/>
                  <a:gd name="connsiteX2" fmla="*/ 400819 w 883755"/>
                  <a:gd name="connsiteY2" fmla="*/ 1229 h 1370357"/>
                  <a:gd name="connsiteX3" fmla="*/ 623543 w 883755"/>
                  <a:gd name="connsiteY3" fmla="*/ 144475 h 1370357"/>
                  <a:gd name="connsiteX4" fmla="*/ 813385 w 883755"/>
                  <a:gd name="connsiteY4" fmla="*/ 409850 h 1370357"/>
                  <a:gd name="connsiteX5" fmla="*/ 878262 w 883755"/>
                  <a:gd name="connsiteY5" fmla="*/ 787402 h 1370357"/>
                  <a:gd name="connsiteX6" fmla="*/ 843972 w 883755"/>
                  <a:gd name="connsiteY6" fmla="*/ 1210312 h 1370357"/>
                  <a:gd name="connsiteX7" fmla="*/ 558222 w 883755"/>
                  <a:gd name="connsiteY7" fmla="*/ 1370332 h 1370357"/>
                  <a:gd name="connsiteX8" fmla="*/ 199986 w 883755"/>
                  <a:gd name="connsiteY8" fmla="*/ 1220375 h 1370357"/>
                  <a:gd name="connsiteX9" fmla="*/ 90991 w 883755"/>
                  <a:gd name="connsiteY9" fmla="*/ 941371 h 1370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3755" h="1370357">
                    <a:moveTo>
                      <a:pt x="0" y="336650"/>
                    </a:moveTo>
                    <a:cubicBezTo>
                      <a:pt x="0" y="244257"/>
                      <a:pt x="68509" y="146075"/>
                      <a:pt x="135312" y="90172"/>
                    </a:cubicBezTo>
                    <a:cubicBezTo>
                      <a:pt x="202115" y="34269"/>
                      <a:pt x="319447" y="-7822"/>
                      <a:pt x="400819" y="1229"/>
                    </a:cubicBezTo>
                    <a:cubicBezTo>
                      <a:pt x="482191" y="10280"/>
                      <a:pt x="554782" y="76372"/>
                      <a:pt x="623543" y="144475"/>
                    </a:cubicBezTo>
                    <a:cubicBezTo>
                      <a:pt x="692304" y="212579"/>
                      <a:pt x="761950" y="310790"/>
                      <a:pt x="813385" y="409850"/>
                    </a:cubicBezTo>
                    <a:cubicBezTo>
                      <a:pt x="864820" y="508910"/>
                      <a:pt x="873164" y="653992"/>
                      <a:pt x="878262" y="787402"/>
                    </a:cubicBezTo>
                    <a:cubicBezTo>
                      <a:pt x="883360" y="920812"/>
                      <a:pt x="897312" y="1113157"/>
                      <a:pt x="843972" y="1210312"/>
                    </a:cubicBezTo>
                    <a:cubicBezTo>
                      <a:pt x="790632" y="1307467"/>
                      <a:pt x="665553" y="1368655"/>
                      <a:pt x="558222" y="1370332"/>
                    </a:cubicBezTo>
                    <a:cubicBezTo>
                      <a:pt x="450891" y="1372009"/>
                      <a:pt x="277858" y="1291869"/>
                      <a:pt x="199986" y="1220375"/>
                    </a:cubicBezTo>
                    <a:cubicBezTo>
                      <a:pt x="122114" y="1148882"/>
                      <a:pt x="112898" y="1116631"/>
                      <a:pt x="90991" y="941371"/>
                    </a:cubicBezTo>
                  </a:path>
                </a:pathLst>
              </a:custGeom>
              <a:noFill/>
              <a:ln w="57150">
                <a:solidFill>
                  <a:srgbClr val="FF0000"/>
                </a:solidFill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 rot="4285342">
                <a:off x="3742432" y="1992929"/>
                <a:ext cx="1143000" cy="2743200"/>
                <a:chOff x="3200400" y="2895600"/>
                <a:chExt cx="1143000" cy="2743200"/>
              </a:xfrm>
            </p:grpSpPr>
            <p:sp>
              <p:nvSpPr>
                <p:cNvPr id="4" name="Can 3"/>
                <p:cNvSpPr/>
                <p:nvPr/>
              </p:nvSpPr>
              <p:spPr>
                <a:xfrm>
                  <a:off x="3200400" y="3733800"/>
                  <a:ext cx="1143000" cy="19050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Can 4"/>
                <p:cNvSpPr/>
                <p:nvPr/>
              </p:nvSpPr>
              <p:spPr>
                <a:xfrm>
                  <a:off x="3657600" y="2895600"/>
                  <a:ext cx="228600" cy="990600"/>
                </a:xfrm>
                <a:prstGeom prst="can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" name="Freeform 2"/>
            <p:cNvSpPr/>
            <p:nvPr/>
          </p:nvSpPr>
          <p:spPr>
            <a:xfrm>
              <a:off x="2189825" y="2173229"/>
              <a:ext cx="2476870" cy="658748"/>
            </a:xfrm>
            <a:custGeom>
              <a:avLst/>
              <a:gdLst>
                <a:gd name="connsiteX0" fmla="*/ 2476870 w 2476870"/>
                <a:gd name="connsiteY0" fmla="*/ 658748 h 658748"/>
                <a:gd name="connsiteX1" fmla="*/ 2246051 w 2476870"/>
                <a:gd name="connsiteY1" fmla="*/ 605482 h 658748"/>
                <a:gd name="connsiteX2" fmla="*/ 2183907 w 2476870"/>
                <a:gd name="connsiteY2" fmla="*/ 569971 h 658748"/>
                <a:gd name="connsiteX3" fmla="*/ 2112886 w 2476870"/>
                <a:gd name="connsiteY3" fmla="*/ 534460 h 658748"/>
                <a:gd name="connsiteX4" fmla="*/ 2050742 w 2476870"/>
                <a:gd name="connsiteY4" fmla="*/ 481194 h 658748"/>
                <a:gd name="connsiteX5" fmla="*/ 1997476 w 2476870"/>
                <a:gd name="connsiteY5" fmla="*/ 427928 h 658748"/>
                <a:gd name="connsiteX6" fmla="*/ 1944210 w 2476870"/>
                <a:gd name="connsiteY6" fmla="*/ 356907 h 658748"/>
                <a:gd name="connsiteX7" fmla="*/ 1926455 w 2476870"/>
                <a:gd name="connsiteY7" fmla="*/ 330274 h 658748"/>
                <a:gd name="connsiteX8" fmla="*/ 1819923 w 2476870"/>
                <a:gd name="connsiteY8" fmla="*/ 232620 h 658748"/>
                <a:gd name="connsiteX9" fmla="*/ 1775534 w 2476870"/>
                <a:gd name="connsiteY9" fmla="*/ 197109 h 658748"/>
                <a:gd name="connsiteX10" fmla="*/ 1669002 w 2476870"/>
                <a:gd name="connsiteY10" fmla="*/ 134965 h 658748"/>
                <a:gd name="connsiteX11" fmla="*/ 1606858 w 2476870"/>
                <a:gd name="connsiteY11" fmla="*/ 126088 h 658748"/>
                <a:gd name="connsiteX12" fmla="*/ 1438183 w 2476870"/>
                <a:gd name="connsiteY12" fmla="*/ 99454 h 658748"/>
                <a:gd name="connsiteX13" fmla="*/ 1242874 w 2476870"/>
                <a:gd name="connsiteY13" fmla="*/ 108332 h 658748"/>
                <a:gd name="connsiteX14" fmla="*/ 1198486 w 2476870"/>
                <a:gd name="connsiteY14" fmla="*/ 117210 h 658748"/>
                <a:gd name="connsiteX15" fmla="*/ 1154097 w 2476870"/>
                <a:gd name="connsiteY15" fmla="*/ 152721 h 658748"/>
                <a:gd name="connsiteX16" fmla="*/ 1127464 w 2476870"/>
                <a:gd name="connsiteY16" fmla="*/ 188231 h 658748"/>
                <a:gd name="connsiteX17" fmla="*/ 1100831 w 2476870"/>
                <a:gd name="connsiteY17" fmla="*/ 205987 h 658748"/>
                <a:gd name="connsiteX18" fmla="*/ 1091954 w 2476870"/>
                <a:gd name="connsiteY18" fmla="*/ 232620 h 658748"/>
                <a:gd name="connsiteX19" fmla="*/ 1038688 w 2476870"/>
                <a:gd name="connsiteY19" fmla="*/ 303641 h 658748"/>
                <a:gd name="connsiteX20" fmla="*/ 1020932 w 2476870"/>
                <a:gd name="connsiteY20" fmla="*/ 356907 h 658748"/>
                <a:gd name="connsiteX21" fmla="*/ 985422 w 2476870"/>
                <a:gd name="connsiteY21" fmla="*/ 410173 h 658748"/>
                <a:gd name="connsiteX22" fmla="*/ 949911 w 2476870"/>
                <a:gd name="connsiteY22" fmla="*/ 463439 h 658748"/>
                <a:gd name="connsiteX23" fmla="*/ 941033 w 2476870"/>
                <a:gd name="connsiteY23" fmla="*/ 490072 h 658748"/>
                <a:gd name="connsiteX24" fmla="*/ 852257 w 2476870"/>
                <a:gd name="connsiteY24" fmla="*/ 569971 h 658748"/>
                <a:gd name="connsiteX25" fmla="*/ 798991 w 2476870"/>
                <a:gd name="connsiteY25" fmla="*/ 596604 h 658748"/>
                <a:gd name="connsiteX26" fmla="*/ 763480 w 2476870"/>
                <a:gd name="connsiteY26" fmla="*/ 623237 h 658748"/>
                <a:gd name="connsiteX27" fmla="*/ 710214 w 2476870"/>
                <a:gd name="connsiteY27" fmla="*/ 640992 h 658748"/>
                <a:gd name="connsiteX28" fmla="*/ 639192 w 2476870"/>
                <a:gd name="connsiteY28" fmla="*/ 658748 h 658748"/>
                <a:gd name="connsiteX29" fmla="*/ 514905 w 2476870"/>
                <a:gd name="connsiteY29" fmla="*/ 649870 h 658748"/>
                <a:gd name="connsiteX30" fmla="*/ 470517 w 2476870"/>
                <a:gd name="connsiteY30" fmla="*/ 614359 h 658748"/>
                <a:gd name="connsiteX31" fmla="*/ 452761 w 2476870"/>
                <a:gd name="connsiteY31" fmla="*/ 578849 h 658748"/>
                <a:gd name="connsiteX32" fmla="*/ 417251 w 2476870"/>
                <a:gd name="connsiteY32" fmla="*/ 463439 h 658748"/>
                <a:gd name="connsiteX33" fmla="*/ 399495 w 2476870"/>
                <a:gd name="connsiteY33" fmla="*/ 294763 h 658748"/>
                <a:gd name="connsiteX34" fmla="*/ 381740 w 2476870"/>
                <a:gd name="connsiteY34" fmla="*/ 259253 h 658748"/>
                <a:gd name="connsiteX35" fmla="*/ 363985 w 2476870"/>
                <a:gd name="connsiteY35" fmla="*/ 214864 h 658748"/>
                <a:gd name="connsiteX36" fmla="*/ 328474 w 2476870"/>
                <a:gd name="connsiteY36" fmla="*/ 143843 h 658748"/>
                <a:gd name="connsiteX37" fmla="*/ 266330 w 2476870"/>
                <a:gd name="connsiteY37" fmla="*/ 99454 h 658748"/>
                <a:gd name="connsiteX38" fmla="*/ 230820 w 2476870"/>
                <a:gd name="connsiteY38" fmla="*/ 72821 h 658748"/>
                <a:gd name="connsiteX39" fmla="*/ 213064 w 2476870"/>
                <a:gd name="connsiteY39" fmla="*/ 55066 h 658748"/>
                <a:gd name="connsiteX40" fmla="*/ 115410 w 2476870"/>
                <a:gd name="connsiteY40" fmla="*/ 19555 h 658748"/>
                <a:gd name="connsiteX41" fmla="*/ 79899 w 2476870"/>
                <a:gd name="connsiteY41" fmla="*/ 1800 h 658748"/>
                <a:gd name="connsiteX42" fmla="*/ 0 w 2476870"/>
                <a:gd name="connsiteY42" fmla="*/ 1800 h 658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476870" h="658748">
                  <a:moveTo>
                    <a:pt x="2476870" y="658748"/>
                  </a:moveTo>
                  <a:cubicBezTo>
                    <a:pt x="2280965" y="619567"/>
                    <a:pt x="2356576" y="642323"/>
                    <a:pt x="2246051" y="605482"/>
                  </a:cubicBezTo>
                  <a:cubicBezTo>
                    <a:pt x="2217485" y="586438"/>
                    <a:pt x="2217701" y="584990"/>
                    <a:pt x="2183907" y="569971"/>
                  </a:cubicBezTo>
                  <a:cubicBezTo>
                    <a:pt x="2131181" y="546538"/>
                    <a:pt x="2151728" y="562205"/>
                    <a:pt x="2112886" y="534460"/>
                  </a:cubicBezTo>
                  <a:cubicBezTo>
                    <a:pt x="2087032" y="515993"/>
                    <a:pt x="2071121" y="504969"/>
                    <a:pt x="2050742" y="481194"/>
                  </a:cubicBezTo>
                  <a:cubicBezTo>
                    <a:pt x="2006695" y="429807"/>
                    <a:pt x="2044361" y="459186"/>
                    <a:pt x="1997476" y="427928"/>
                  </a:cubicBezTo>
                  <a:cubicBezTo>
                    <a:pt x="1941508" y="334648"/>
                    <a:pt x="1999689" y="423482"/>
                    <a:pt x="1944210" y="356907"/>
                  </a:cubicBezTo>
                  <a:cubicBezTo>
                    <a:pt x="1937380" y="348710"/>
                    <a:pt x="1933632" y="338169"/>
                    <a:pt x="1926455" y="330274"/>
                  </a:cubicBezTo>
                  <a:cubicBezTo>
                    <a:pt x="1831480" y="225802"/>
                    <a:pt x="1888179" y="289501"/>
                    <a:pt x="1819923" y="232620"/>
                  </a:cubicBezTo>
                  <a:cubicBezTo>
                    <a:pt x="1748662" y="173235"/>
                    <a:pt x="1867717" y="262954"/>
                    <a:pt x="1775534" y="197109"/>
                  </a:cubicBezTo>
                  <a:cubicBezTo>
                    <a:pt x="1744743" y="175115"/>
                    <a:pt x="1706937" y="140384"/>
                    <a:pt x="1669002" y="134965"/>
                  </a:cubicBezTo>
                  <a:lnTo>
                    <a:pt x="1606858" y="126088"/>
                  </a:lnTo>
                  <a:lnTo>
                    <a:pt x="1438183" y="99454"/>
                  </a:lnTo>
                  <a:cubicBezTo>
                    <a:pt x="1373080" y="102413"/>
                    <a:pt x="1307866" y="103518"/>
                    <a:pt x="1242874" y="108332"/>
                  </a:cubicBezTo>
                  <a:cubicBezTo>
                    <a:pt x="1227826" y="109447"/>
                    <a:pt x="1212614" y="111912"/>
                    <a:pt x="1198486" y="117210"/>
                  </a:cubicBezTo>
                  <a:cubicBezTo>
                    <a:pt x="1184584" y="122423"/>
                    <a:pt x="1163946" y="140902"/>
                    <a:pt x="1154097" y="152721"/>
                  </a:cubicBezTo>
                  <a:cubicBezTo>
                    <a:pt x="1144625" y="164087"/>
                    <a:pt x="1137926" y="177769"/>
                    <a:pt x="1127464" y="188231"/>
                  </a:cubicBezTo>
                  <a:cubicBezTo>
                    <a:pt x="1119919" y="195776"/>
                    <a:pt x="1109709" y="200068"/>
                    <a:pt x="1100831" y="205987"/>
                  </a:cubicBezTo>
                  <a:cubicBezTo>
                    <a:pt x="1097872" y="214865"/>
                    <a:pt x="1096769" y="224596"/>
                    <a:pt x="1091954" y="232620"/>
                  </a:cubicBezTo>
                  <a:cubicBezTo>
                    <a:pt x="1060401" y="285207"/>
                    <a:pt x="1075545" y="193074"/>
                    <a:pt x="1038688" y="303641"/>
                  </a:cubicBezTo>
                  <a:cubicBezTo>
                    <a:pt x="1032769" y="321396"/>
                    <a:pt x="1031314" y="341334"/>
                    <a:pt x="1020932" y="356907"/>
                  </a:cubicBezTo>
                  <a:cubicBezTo>
                    <a:pt x="1009095" y="374662"/>
                    <a:pt x="992170" y="389929"/>
                    <a:pt x="985422" y="410173"/>
                  </a:cubicBezTo>
                  <a:cubicBezTo>
                    <a:pt x="972574" y="448717"/>
                    <a:pt x="983161" y="430189"/>
                    <a:pt x="949911" y="463439"/>
                  </a:cubicBezTo>
                  <a:cubicBezTo>
                    <a:pt x="946952" y="472317"/>
                    <a:pt x="946879" y="482765"/>
                    <a:pt x="941033" y="490072"/>
                  </a:cubicBezTo>
                  <a:cubicBezTo>
                    <a:pt x="918838" y="517816"/>
                    <a:pt x="885968" y="551243"/>
                    <a:pt x="852257" y="569971"/>
                  </a:cubicBezTo>
                  <a:cubicBezTo>
                    <a:pt x="834904" y="579611"/>
                    <a:pt x="816013" y="586391"/>
                    <a:pt x="798991" y="596604"/>
                  </a:cubicBezTo>
                  <a:cubicBezTo>
                    <a:pt x="786303" y="604217"/>
                    <a:pt x="776714" y="616620"/>
                    <a:pt x="763480" y="623237"/>
                  </a:cubicBezTo>
                  <a:cubicBezTo>
                    <a:pt x="746740" y="631607"/>
                    <a:pt x="728210" y="635850"/>
                    <a:pt x="710214" y="640992"/>
                  </a:cubicBezTo>
                  <a:cubicBezTo>
                    <a:pt x="686750" y="647696"/>
                    <a:pt x="639192" y="658748"/>
                    <a:pt x="639192" y="658748"/>
                  </a:cubicBezTo>
                  <a:cubicBezTo>
                    <a:pt x="597763" y="655789"/>
                    <a:pt x="555808" y="657088"/>
                    <a:pt x="514905" y="649870"/>
                  </a:cubicBezTo>
                  <a:cubicBezTo>
                    <a:pt x="505933" y="648287"/>
                    <a:pt x="476499" y="623331"/>
                    <a:pt x="470517" y="614359"/>
                  </a:cubicBezTo>
                  <a:cubicBezTo>
                    <a:pt x="463176" y="603348"/>
                    <a:pt x="458136" y="590942"/>
                    <a:pt x="452761" y="578849"/>
                  </a:cubicBezTo>
                  <a:cubicBezTo>
                    <a:pt x="429776" y="527133"/>
                    <a:pt x="433002" y="526446"/>
                    <a:pt x="417251" y="463439"/>
                  </a:cubicBezTo>
                  <a:cubicBezTo>
                    <a:pt x="416115" y="449811"/>
                    <a:pt x="407846" y="325382"/>
                    <a:pt x="399495" y="294763"/>
                  </a:cubicBezTo>
                  <a:cubicBezTo>
                    <a:pt x="396013" y="281996"/>
                    <a:pt x="387115" y="271346"/>
                    <a:pt x="381740" y="259253"/>
                  </a:cubicBezTo>
                  <a:cubicBezTo>
                    <a:pt x="375268" y="244690"/>
                    <a:pt x="369580" y="229785"/>
                    <a:pt x="363985" y="214864"/>
                  </a:cubicBezTo>
                  <a:cubicBezTo>
                    <a:pt x="352378" y="183913"/>
                    <a:pt x="354891" y="174034"/>
                    <a:pt x="328474" y="143843"/>
                  </a:cubicBezTo>
                  <a:cubicBezTo>
                    <a:pt x="318806" y="132794"/>
                    <a:pt x="280483" y="109564"/>
                    <a:pt x="266330" y="99454"/>
                  </a:cubicBezTo>
                  <a:cubicBezTo>
                    <a:pt x="254290" y="90854"/>
                    <a:pt x="242187" y="82293"/>
                    <a:pt x="230820" y="72821"/>
                  </a:cubicBezTo>
                  <a:cubicBezTo>
                    <a:pt x="224390" y="67463"/>
                    <a:pt x="220331" y="59219"/>
                    <a:pt x="213064" y="55066"/>
                  </a:cubicBezTo>
                  <a:cubicBezTo>
                    <a:pt x="163688" y="26852"/>
                    <a:pt x="169243" y="46471"/>
                    <a:pt x="115410" y="19555"/>
                  </a:cubicBezTo>
                  <a:cubicBezTo>
                    <a:pt x="103573" y="13637"/>
                    <a:pt x="92979" y="3812"/>
                    <a:pt x="79899" y="1800"/>
                  </a:cubicBezTo>
                  <a:cubicBezTo>
                    <a:pt x="53576" y="-2250"/>
                    <a:pt x="26633" y="1800"/>
                    <a:pt x="0" y="180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96358" y="2965143"/>
              <a:ext cx="2388093" cy="612559"/>
            </a:xfrm>
            <a:custGeom>
              <a:avLst/>
              <a:gdLst>
                <a:gd name="connsiteX0" fmla="*/ 2388093 w 2388093"/>
                <a:gd name="connsiteY0" fmla="*/ 44388 h 612559"/>
                <a:gd name="connsiteX1" fmla="*/ 2263806 w 2388093"/>
                <a:gd name="connsiteY1" fmla="*/ 8877 h 612559"/>
                <a:gd name="connsiteX2" fmla="*/ 2210540 w 2388093"/>
                <a:gd name="connsiteY2" fmla="*/ 0 h 612559"/>
                <a:gd name="connsiteX3" fmla="*/ 1864311 w 2388093"/>
                <a:gd name="connsiteY3" fmla="*/ 8877 h 612559"/>
                <a:gd name="connsiteX4" fmla="*/ 1793290 w 2388093"/>
                <a:gd name="connsiteY4" fmla="*/ 26633 h 612559"/>
                <a:gd name="connsiteX5" fmla="*/ 1748901 w 2388093"/>
                <a:gd name="connsiteY5" fmla="*/ 53266 h 612559"/>
                <a:gd name="connsiteX6" fmla="*/ 1722268 w 2388093"/>
                <a:gd name="connsiteY6" fmla="*/ 62143 h 612559"/>
                <a:gd name="connsiteX7" fmla="*/ 1695635 w 2388093"/>
                <a:gd name="connsiteY7" fmla="*/ 88776 h 612559"/>
                <a:gd name="connsiteX8" fmla="*/ 1642369 w 2388093"/>
                <a:gd name="connsiteY8" fmla="*/ 124287 h 612559"/>
                <a:gd name="connsiteX9" fmla="*/ 1597981 w 2388093"/>
                <a:gd name="connsiteY9" fmla="*/ 159798 h 612559"/>
                <a:gd name="connsiteX10" fmla="*/ 1571348 w 2388093"/>
                <a:gd name="connsiteY10" fmla="*/ 213064 h 612559"/>
                <a:gd name="connsiteX11" fmla="*/ 1526960 w 2388093"/>
                <a:gd name="connsiteY11" fmla="*/ 257452 h 612559"/>
                <a:gd name="connsiteX12" fmla="*/ 1518082 w 2388093"/>
                <a:gd name="connsiteY12" fmla="*/ 284085 h 612559"/>
                <a:gd name="connsiteX13" fmla="*/ 1482571 w 2388093"/>
                <a:gd name="connsiteY13" fmla="*/ 337351 h 612559"/>
                <a:gd name="connsiteX14" fmla="*/ 1447060 w 2388093"/>
                <a:gd name="connsiteY14" fmla="*/ 390617 h 612559"/>
                <a:gd name="connsiteX15" fmla="*/ 1384917 w 2388093"/>
                <a:gd name="connsiteY15" fmla="*/ 461639 h 612559"/>
                <a:gd name="connsiteX16" fmla="*/ 1313895 w 2388093"/>
                <a:gd name="connsiteY16" fmla="*/ 506027 h 612559"/>
                <a:gd name="connsiteX17" fmla="*/ 1278385 w 2388093"/>
                <a:gd name="connsiteY17" fmla="*/ 532660 h 612559"/>
                <a:gd name="connsiteX18" fmla="*/ 1242874 w 2388093"/>
                <a:gd name="connsiteY18" fmla="*/ 541538 h 612559"/>
                <a:gd name="connsiteX19" fmla="*/ 1118587 w 2388093"/>
                <a:gd name="connsiteY19" fmla="*/ 594804 h 612559"/>
                <a:gd name="connsiteX20" fmla="*/ 1047565 w 2388093"/>
                <a:gd name="connsiteY20" fmla="*/ 612559 h 612559"/>
                <a:gd name="connsiteX21" fmla="*/ 843379 w 2388093"/>
                <a:gd name="connsiteY21" fmla="*/ 585926 h 612559"/>
                <a:gd name="connsiteX22" fmla="*/ 772358 w 2388093"/>
                <a:gd name="connsiteY22" fmla="*/ 568171 h 612559"/>
                <a:gd name="connsiteX23" fmla="*/ 745725 w 2388093"/>
                <a:gd name="connsiteY23" fmla="*/ 550415 h 612559"/>
                <a:gd name="connsiteX24" fmla="*/ 719092 w 2388093"/>
                <a:gd name="connsiteY24" fmla="*/ 541538 h 612559"/>
                <a:gd name="connsiteX25" fmla="*/ 639193 w 2388093"/>
                <a:gd name="connsiteY25" fmla="*/ 479394 h 612559"/>
                <a:gd name="connsiteX26" fmla="*/ 577049 w 2388093"/>
                <a:gd name="connsiteY26" fmla="*/ 435006 h 612559"/>
                <a:gd name="connsiteX27" fmla="*/ 514905 w 2388093"/>
                <a:gd name="connsiteY27" fmla="*/ 399495 h 612559"/>
                <a:gd name="connsiteX28" fmla="*/ 461639 w 2388093"/>
                <a:gd name="connsiteY28" fmla="*/ 381740 h 612559"/>
                <a:gd name="connsiteX29" fmla="*/ 435006 w 2388093"/>
                <a:gd name="connsiteY29" fmla="*/ 372862 h 612559"/>
                <a:gd name="connsiteX30" fmla="*/ 213064 w 2388093"/>
                <a:gd name="connsiteY30" fmla="*/ 355107 h 612559"/>
                <a:gd name="connsiteX31" fmla="*/ 0 w 2388093"/>
                <a:gd name="connsiteY31" fmla="*/ 346229 h 61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88093" h="612559">
                  <a:moveTo>
                    <a:pt x="2388093" y="44388"/>
                  </a:moveTo>
                  <a:cubicBezTo>
                    <a:pt x="2265524" y="19873"/>
                    <a:pt x="2452260" y="59131"/>
                    <a:pt x="2263806" y="8877"/>
                  </a:cubicBezTo>
                  <a:cubicBezTo>
                    <a:pt x="2246414" y="4239"/>
                    <a:pt x="2228295" y="2959"/>
                    <a:pt x="2210540" y="0"/>
                  </a:cubicBezTo>
                  <a:cubicBezTo>
                    <a:pt x="2095130" y="2959"/>
                    <a:pt x="1979524" y="1523"/>
                    <a:pt x="1864311" y="8877"/>
                  </a:cubicBezTo>
                  <a:cubicBezTo>
                    <a:pt x="1839958" y="10431"/>
                    <a:pt x="1793290" y="26633"/>
                    <a:pt x="1793290" y="26633"/>
                  </a:cubicBezTo>
                  <a:cubicBezTo>
                    <a:pt x="1778494" y="35511"/>
                    <a:pt x="1764335" y="45549"/>
                    <a:pt x="1748901" y="53266"/>
                  </a:cubicBezTo>
                  <a:cubicBezTo>
                    <a:pt x="1740531" y="57451"/>
                    <a:pt x="1730054" y="56952"/>
                    <a:pt x="1722268" y="62143"/>
                  </a:cubicBezTo>
                  <a:cubicBezTo>
                    <a:pt x="1711822" y="69107"/>
                    <a:pt x="1705545" y="81068"/>
                    <a:pt x="1695635" y="88776"/>
                  </a:cubicBezTo>
                  <a:cubicBezTo>
                    <a:pt x="1678791" y="101877"/>
                    <a:pt x="1642369" y="124287"/>
                    <a:pt x="1642369" y="124287"/>
                  </a:cubicBezTo>
                  <a:cubicBezTo>
                    <a:pt x="1591486" y="200613"/>
                    <a:pt x="1659239" y="110791"/>
                    <a:pt x="1597981" y="159798"/>
                  </a:cubicBezTo>
                  <a:cubicBezTo>
                    <a:pt x="1576781" y="176759"/>
                    <a:pt x="1582069" y="191621"/>
                    <a:pt x="1571348" y="213064"/>
                  </a:cubicBezTo>
                  <a:cubicBezTo>
                    <a:pt x="1556552" y="242657"/>
                    <a:pt x="1553594" y="239697"/>
                    <a:pt x="1526960" y="257452"/>
                  </a:cubicBezTo>
                  <a:cubicBezTo>
                    <a:pt x="1524001" y="266330"/>
                    <a:pt x="1522627" y="275905"/>
                    <a:pt x="1518082" y="284085"/>
                  </a:cubicBezTo>
                  <a:cubicBezTo>
                    <a:pt x="1507719" y="302739"/>
                    <a:pt x="1489319" y="317107"/>
                    <a:pt x="1482571" y="337351"/>
                  </a:cubicBezTo>
                  <a:cubicBezTo>
                    <a:pt x="1466969" y="384156"/>
                    <a:pt x="1484005" y="346283"/>
                    <a:pt x="1447060" y="390617"/>
                  </a:cubicBezTo>
                  <a:cubicBezTo>
                    <a:pt x="1419649" y="423510"/>
                    <a:pt x="1433023" y="431573"/>
                    <a:pt x="1384917" y="461639"/>
                  </a:cubicBezTo>
                  <a:cubicBezTo>
                    <a:pt x="1361243" y="476435"/>
                    <a:pt x="1336229" y="489276"/>
                    <a:pt x="1313895" y="506027"/>
                  </a:cubicBezTo>
                  <a:cubicBezTo>
                    <a:pt x="1302058" y="514905"/>
                    <a:pt x="1291619" y="526043"/>
                    <a:pt x="1278385" y="532660"/>
                  </a:cubicBezTo>
                  <a:cubicBezTo>
                    <a:pt x="1267472" y="538117"/>
                    <a:pt x="1254298" y="537254"/>
                    <a:pt x="1242874" y="541538"/>
                  </a:cubicBezTo>
                  <a:cubicBezTo>
                    <a:pt x="1165206" y="570663"/>
                    <a:pt x="1252524" y="561321"/>
                    <a:pt x="1118587" y="594804"/>
                  </a:cubicBezTo>
                  <a:lnTo>
                    <a:pt x="1047565" y="612559"/>
                  </a:lnTo>
                  <a:cubicBezTo>
                    <a:pt x="926825" y="603271"/>
                    <a:pt x="950625" y="609758"/>
                    <a:pt x="843379" y="585926"/>
                  </a:cubicBezTo>
                  <a:cubicBezTo>
                    <a:pt x="819558" y="580633"/>
                    <a:pt x="772358" y="568171"/>
                    <a:pt x="772358" y="568171"/>
                  </a:cubicBezTo>
                  <a:cubicBezTo>
                    <a:pt x="763480" y="562252"/>
                    <a:pt x="755268" y="555187"/>
                    <a:pt x="745725" y="550415"/>
                  </a:cubicBezTo>
                  <a:cubicBezTo>
                    <a:pt x="737355" y="546230"/>
                    <a:pt x="726479" y="547283"/>
                    <a:pt x="719092" y="541538"/>
                  </a:cubicBezTo>
                  <a:cubicBezTo>
                    <a:pt x="629265" y="471673"/>
                    <a:pt x="700807" y="499933"/>
                    <a:pt x="639193" y="479394"/>
                  </a:cubicBezTo>
                  <a:cubicBezTo>
                    <a:pt x="597065" y="437266"/>
                    <a:pt x="619563" y="449176"/>
                    <a:pt x="577049" y="435006"/>
                  </a:cubicBezTo>
                  <a:cubicBezTo>
                    <a:pt x="553024" y="418989"/>
                    <a:pt x="543067" y="410760"/>
                    <a:pt x="514905" y="399495"/>
                  </a:cubicBezTo>
                  <a:cubicBezTo>
                    <a:pt x="497528" y="392544"/>
                    <a:pt x="479394" y="387658"/>
                    <a:pt x="461639" y="381740"/>
                  </a:cubicBezTo>
                  <a:cubicBezTo>
                    <a:pt x="452761" y="378781"/>
                    <a:pt x="444325" y="373709"/>
                    <a:pt x="435006" y="372862"/>
                  </a:cubicBezTo>
                  <a:cubicBezTo>
                    <a:pt x="334765" y="363749"/>
                    <a:pt x="320679" y="361833"/>
                    <a:pt x="213064" y="355107"/>
                  </a:cubicBezTo>
                  <a:cubicBezTo>
                    <a:pt x="55254" y="345244"/>
                    <a:pt x="100052" y="346229"/>
                    <a:pt x="0" y="34622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17111" y="5038910"/>
            <a:ext cx="10598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Luckily gears, belts, chains, pulleys, and sprockets can be used to alter torque and speed.</a:t>
            </a:r>
          </a:p>
        </p:txBody>
      </p:sp>
    </p:spTree>
    <p:extLst>
      <p:ext uri="{BB962C8B-B14F-4D97-AF65-F5344CB8AC3E}">
        <p14:creationId xmlns:p14="http://schemas.microsoft.com/office/powerpoint/2010/main" val="40652433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1424" y="333822"/>
            <a:ext cx="10873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Let’s look at how we can use two different size sprockets and a chain to change the rotational speed of the system.  In this example a motor is attached to a small sprocket and a chain is then connected to a bigger one.  The relevant data is provided below.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C518E1-CE37-4B71-BB8B-73F1D0E89D57}"/>
              </a:ext>
            </a:extLst>
          </p:cNvPr>
          <p:cNvGrpSpPr/>
          <p:nvPr/>
        </p:nvGrpSpPr>
        <p:grpSpPr>
          <a:xfrm>
            <a:off x="2779947" y="3780656"/>
            <a:ext cx="2691916" cy="944488"/>
            <a:chOff x="3323692" y="2960948"/>
            <a:chExt cx="2691916" cy="944488"/>
          </a:xfrm>
        </p:grpSpPr>
        <p:sp>
          <p:nvSpPr>
            <p:cNvPr id="14" name="Oval 13"/>
            <p:cNvSpPr/>
            <p:nvPr/>
          </p:nvSpPr>
          <p:spPr>
            <a:xfrm>
              <a:off x="3323692" y="3212976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979876" y="2960948"/>
              <a:ext cx="1035732" cy="9444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03713" y="339299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47928" y="33929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47729" y="339299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51885" y="3392997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4" idx="0"/>
              <a:endCxn id="15" idx="0"/>
            </p:cNvCxnSpPr>
            <p:nvPr/>
          </p:nvCxnSpPr>
          <p:spPr>
            <a:xfrm flipV="1">
              <a:off x="3539716" y="2960948"/>
              <a:ext cx="1958026" cy="252028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4"/>
              <a:endCxn id="15" idx="4"/>
            </p:cNvCxnSpPr>
            <p:nvPr/>
          </p:nvCxnSpPr>
          <p:spPr>
            <a:xfrm>
              <a:off x="3539716" y="3645024"/>
              <a:ext cx="1958026" cy="26041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13909" y="4333814"/>
            <a:ext cx="3204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12 sprockets</a:t>
            </a:r>
          </a:p>
          <a:p>
            <a:r>
              <a:rPr lang="en-US" sz="2000" dirty="0"/>
              <a:t>Sprocket </a:t>
            </a:r>
            <a:r>
              <a:rPr lang="en-US" sz="2000" dirty="0" err="1"/>
              <a:t>Dia</a:t>
            </a:r>
            <a:r>
              <a:rPr lang="en-US" sz="2000" dirty="0"/>
              <a:t>  =  1.5”  =    D</a:t>
            </a:r>
          </a:p>
          <a:p>
            <a:r>
              <a:rPr lang="en-US" sz="2000" dirty="0" err="1"/>
              <a:t>Circumf</a:t>
            </a:r>
            <a:r>
              <a:rPr lang="en-US" sz="2000" dirty="0"/>
              <a:t>  =  Pi * D  =  </a:t>
            </a:r>
            <a:r>
              <a:rPr lang="en-US" sz="2000" b="1" dirty="0">
                <a:solidFill>
                  <a:srgbClr val="00B050"/>
                </a:solidFill>
              </a:rPr>
              <a:t>4.7”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81237" y="3092733"/>
            <a:ext cx="3988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26 sprockets</a:t>
            </a:r>
          </a:p>
          <a:p>
            <a:r>
              <a:rPr lang="en-US" sz="2000" dirty="0"/>
              <a:t>Sprocket </a:t>
            </a:r>
            <a:r>
              <a:rPr lang="en-US" sz="2000" dirty="0" err="1"/>
              <a:t>Dia</a:t>
            </a:r>
            <a:r>
              <a:rPr lang="en-US" sz="2000" dirty="0"/>
              <a:t>  =  3.2”  =  D</a:t>
            </a:r>
          </a:p>
          <a:p>
            <a:r>
              <a:rPr lang="en-US" sz="2000" dirty="0"/>
              <a:t>Circumference  =  Pi * D  =  </a:t>
            </a:r>
            <a:r>
              <a:rPr lang="en-US" sz="2000" b="1" dirty="0">
                <a:solidFill>
                  <a:srgbClr val="0070C0"/>
                </a:solidFill>
              </a:rPr>
              <a:t>10.1</a:t>
            </a:r>
            <a:r>
              <a:rPr lang="en-US" sz="2000" dirty="0"/>
              <a:t>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2385" y="5349477"/>
            <a:ext cx="594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                 12 sprockets                     </a:t>
            </a:r>
            <a:r>
              <a:rPr lang="en-US" sz="2000" b="1" dirty="0">
                <a:solidFill>
                  <a:srgbClr val="00B050"/>
                </a:solidFill>
              </a:rPr>
              <a:t>4.7”</a:t>
            </a:r>
            <a:r>
              <a:rPr lang="en-US" sz="2000" dirty="0">
                <a:solidFill>
                  <a:srgbClr val="FF0000"/>
                </a:solidFill>
              </a:rPr>
              <a:t>        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Ratio  =    ------------------      or      -----------      =     0.46     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           26 sprockets                    </a:t>
            </a:r>
            <a:r>
              <a:rPr lang="en-US" sz="2000" b="1" dirty="0">
                <a:solidFill>
                  <a:srgbClr val="0070C0"/>
                </a:solidFill>
              </a:rPr>
              <a:t>10.1”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A21-DD50-47A0-8D50-BD1EA81C1F1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A92160C-09B8-4D25-9DA4-2436BA5D18CA}"/>
              </a:ext>
            </a:extLst>
          </p:cNvPr>
          <p:cNvGrpSpPr/>
          <p:nvPr/>
        </p:nvGrpSpPr>
        <p:grpSpPr>
          <a:xfrm>
            <a:off x="1339787" y="1916832"/>
            <a:ext cx="4104456" cy="1548172"/>
            <a:chOff x="1883532" y="1304764"/>
            <a:chExt cx="4104456" cy="1548172"/>
          </a:xfrm>
        </p:grpSpPr>
        <p:sp>
          <p:nvSpPr>
            <p:cNvPr id="2" name="Rounded Rectangle 1"/>
            <p:cNvSpPr/>
            <p:nvPr/>
          </p:nvSpPr>
          <p:spPr>
            <a:xfrm>
              <a:off x="3215680" y="1304764"/>
              <a:ext cx="612068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503712" y="2348880"/>
              <a:ext cx="0" cy="5040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323692" y="2528900"/>
              <a:ext cx="396044" cy="14401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51884" y="2528900"/>
              <a:ext cx="936104" cy="14401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1"/>
              <a:endCxn id="10" idx="3"/>
            </p:cNvCxnSpPr>
            <p:nvPr/>
          </p:nvCxnSpPr>
          <p:spPr>
            <a:xfrm>
              <a:off x="3323692" y="2600908"/>
              <a:ext cx="2664296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883532" y="1522530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Motor</a:t>
              </a:r>
            </a:p>
            <a:p>
              <a:r>
                <a:rPr lang="en-US" dirty="0"/>
                <a:t>88 Rev/Sec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359D56F-7D2A-4E88-B29F-7EA618B6935B}"/>
              </a:ext>
            </a:extLst>
          </p:cNvPr>
          <p:cNvSpPr txBox="1"/>
          <p:nvPr/>
        </p:nvSpPr>
        <p:spPr>
          <a:xfrm>
            <a:off x="6178133" y="4464732"/>
            <a:ext cx="5785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first thing we need to know is the sprocket ratio.  It is calculated as follows:</a:t>
            </a:r>
          </a:p>
        </p:txBody>
      </p:sp>
    </p:spTree>
    <p:extLst>
      <p:ext uri="{BB962C8B-B14F-4D97-AF65-F5344CB8AC3E}">
        <p14:creationId xmlns:p14="http://schemas.microsoft.com/office/powerpoint/2010/main" val="479605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3952" y="2755123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88  rev/sec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4232" y="2755123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       0.46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5483" y="2314942"/>
            <a:ext cx="2773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Rotational</a:t>
            </a:r>
          </a:p>
          <a:p>
            <a:r>
              <a:rPr lang="en-US" sz="2800" dirty="0"/>
              <a:t>Speed of big     =</a:t>
            </a:r>
          </a:p>
          <a:p>
            <a:r>
              <a:rPr lang="en-US" sz="2800" dirty="0"/>
              <a:t>Sprocket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3269" y="387995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         40.5  rev/sec     </a:t>
            </a:r>
          </a:p>
        </p:txBody>
      </p:sp>
      <p:grpSp>
        <p:nvGrpSpPr>
          <p:cNvPr id="14" name="Group 23"/>
          <p:cNvGrpSpPr/>
          <p:nvPr/>
        </p:nvGrpSpPr>
        <p:grpSpPr>
          <a:xfrm>
            <a:off x="8670032" y="1764432"/>
            <a:ext cx="1260648" cy="1008109"/>
            <a:chOff x="7524328" y="2000835"/>
            <a:chExt cx="1260648" cy="624042"/>
          </a:xfrm>
        </p:grpSpPr>
        <p:sp>
          <p:nvSpPr>
            <p:cNvPr id="13" name="TextBox 12"/>
            <p:cNvSpPr txBox="1"/>
            <p:nvPr/>
          </p:nvSpPr>
          <p:spPr>
            <a:xfrm>
              <a:off x="7524328" y="2000835"/>
              <a:ext cx="1260648" cy="400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Sprocket Ratio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082390" y="2379718"/>
              <a:ext cx="54006" cy="2451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A21-DD50-47A0-8D50-BD1EA81C1F1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8" name="Group 29"/>
          <p:cNvGrpSpPr/>
          <p:nvPr/>
        </p:nvGrpSpPr>
        <p:grpSpPr>
          <a:xfrm>
            <a:off x="6132004" y="1764432"/>
            <a:ext cx="1764704" cy="1008112"/>
            <a:chOff x="4572000" y="1844824"/>
            <a:chExt cx="1764704" cy="1008112"/>
          </a:xfrm>
        </p:grpSpPr>
        <p:sp>
          <p:nvSpPr>
            <p:cNvPr id="26" name="TextBox 25"/>
            <p:cNvSpPr txBox="1"/>
            <p:nvPr/>
          </p:nvSpPr>
          <p:spPr>
            <a:xfrm>
              <a:off x="4572000" y="1844824"/>
              <a:ext cx="1764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Rotational Speed of the motor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572000" y="2492896"/>
              <a:ext cx="396044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F6E284A-AC93-45BF-A845-AC5E9D815739}"/>
              </a:ext>
            </a:extLst>
          </p:cNvPr>
          <p:cNvGrpSpPr/>
          <p:nvPr/>
        </p:nvGrpSpPr>
        <p:grpSpPr>
          <a:xfrm>
            <a:off x="1379476" y="5016530"/>
            <a:ext cx="5760640" cy="944488"/>
            <a:chOff x="3179676" y="5220816"/>
            <a:chExt cx="5760640" cy="944488"/>
          </a:xfrm>
        </p:grpSpPr>
        <p:sp>
          <p:nvSpPr>
            <p:cNvPr id="27" name="Oval 26"/>
            <p:cNvSpPr/>
            <p:nvPr/>
          </p:nvSpPr>
          <p:spPr>
            <a:xfrm>
              <a:off x="4517245" y="5472844"/>
              <a:ext cx="432048" cy="4320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173429" y="5220816"/>
              <a:ext cx="1035732" cy="9444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697266" y="565286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641481" y="565286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841282" y="565286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245438" y="565286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7" idx="0"/>
              <a:endCxn id="29" idx="0"/>
            </p:cNvCxnSpPr>
            <p:nvPr/>
          </p:nvCxnSpPr>
          <p:spPr>
            <a:xfrm flipV="1">
              <a:off x="4733269" y="5220816"/>
              <a:ext cx="1958026" cy="252028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7" idx="4"/>
              <a:endCxn id="29" idx="4"/>
            </p:cNvCxnSpPr>
            <p:nvPr/>
          </p:nvCxnSpPr>
          <p:spPr>
            <a:xfrm>
              <a:off x="4733269" y="5904892"/>
              <a:ext cx="1958026" cy="26041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179676" y="5513917"/>
              <a:ext cx="1188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88 rev/sec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20136" y="5508848"/>
              <a:ext cx="1620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40.5 rev/sec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872DED5-C4A7-4824-BABC-A44F07827A00}"/>
              </a:ext>
            </a:extLst>
          </p:cNvPr>
          <p:cNvSpPr txBox="1"/>
          <p:nvPr/>
        </p:nvSpPr>
        <p:spPr>
          <a:xfrm>
            <a:off x="1775520" y="3686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sprocket ratio can then be used to determine how fast the big sprocket will spin.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9FE6F1-24FD-4A38-A657-6DA11B86DB31}"/>
              </a:ext>
            </a:extLst>
          </p:cNvPr>
          <p:cNvSpPr txBox="1"/>
          <p:nvPr/>
        </p:nvSpPr>
        <p:spPr>
          <a:xfrm>
            <a:off x="7251091" y="4791779"/>
            <a:ext cx="4118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sprocket system cuts the rotational speed in half (a little bit more than half to be precise…</a:t>
            </a:r>
          </a:p>
        </p:txBody>
      </p:sp>
    </p:spTree>
    <p:extLst>
      <p:ext uri="{BB962C8B-B14F-4D97-AF65-F5344CB8AC3E}">
        <p14:creationId xmlns:p14="http://schemas.microsoft.com/office/powerpoint/2010/main" val="3782277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1553</Words>
  <Application>Microsoft Office PowerPoint</Application>
  <PresentationFormat>Widescreen</PresentationFormat>
  <Paragraphs>229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Robotics Generating Torque</vt:lpstr>
      <vt:lpstr>PowerPoint Presentation</vt:lpstr>
      <vt:lpstr>PowerPoint Presentation</vt:lpstr>
      <vt:lpstr>This becomes a Trigonometry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TORQUES</dc:title>
  <dc:creator>Eberspeaker, Philip J. (WFF-8100)</dc:creator>
  <cp:lastModifiedBy>Philip Eberspeaker</cp:lastModifiedBy>
  <cp:revision>62</cp:revision>
  <dcterms:created xsi:type="dcterms:W3CDTF">2012-05-29T19:07:36Z</dcterms:created>
  <dcterms:modified xsi:type="dcterms:W3CDTF">2018-07-17T03:16:18Z</dcterms:modified>
</cp:coreProperties>
</file>